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6" r:id="rId30"/>
    <p:sldId id="285" r:id="rId31"/>
    <p:sldId id="287" r:id="rId32"/>
    <p:sldId id="288" r:id="rId33"/>
    <p:sldId id="289" r:id="rId34"/>
    <p:sldId id="290" r:id="rId35"/>
    <p:sldId id="292" r:id="rId36"/>
    <p:sldId id="291" r:id="rId37"/>
    <p:sldId id="293" r:id="rId38"/>
    <p:sldId id="295" r:id="rId39"/>
    <p:sldId id="296" r:id="rId40"/>
    <p:sldId id="294" r:id="rId41"/>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1" d="100"/>
          <a:sy n="71" d="100"/>
        </p:scale>
        <p:origin x="67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0B0C53-12DB-138F-25DE-0A9C6C1F7226}"/>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F7F7921-DD26-D789-8D9F-35601EFA7D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9C2D1B7A-7ECB-FC16-8AEB-1B6FBDCD8B30}"/>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2A04F819-8832-7818-1573-B3B016029E5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2AE32DB6-B01B-9B15-3AB1-D0957988DC44}"/>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4261896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CF1DF2-5099-A5EE-5A94-42A868127F3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E21C629-226B-9CA6-EF5A-07C072EB4D54}"/>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074DF200-F4F0-69BB-7E7F-2BA2DC0B139F}"/>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3E0D7A26-EA3D-AC82-E120-AC8548D65F5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1E626A83-AE4A-9D24-5A45-B9FBBCE4C90F}"/>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028747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0BE4C45-9526-D1C9-34F8-3B9E22DD3C65}"/>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05E3EE86-AD46-76D5-95FF-C533B1CBD5EC}"/>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78ED5B0-EE8E-A70F-2097-3F1DCBC5C18B}"/>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5FA404C4-E518-0C98-200B-532A5B4642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F65449E-5107-AFD5-0591-2DA4F51D340B}"/>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976426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8AD259-B252-467B-D2CE-C6B6A4FE1E12}"/>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7BD50438-61E4-E408-79C3-841B6036454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88F3A34D-55EF-6BDE-1ED5-48D1BAC23364}"/>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29BA99D4-0C17-E97D-2F20-EA8C2694875C}"/>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3D7CAB45-672E-AF3D-A047-4342082004EF}"/>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447215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48FA9D-1112-884C-FEE5-1ABA23F89A9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18F8DAF6-6CE1-A139-CA84-43EC85B1804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0B5FE34-825E-A61E-631A-BDF765BDD287}"/>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86D54878-40BC-FFB5-F423-336BFDB632CD}"/>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CCA1DD46-B4D7-22C1-F16A-95A33521E6DB}"/>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347968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6D75E2-4A3D-C614-B80C-46F915D5C3E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A3308FC2-E9CE-D900-E106-E2B95EF97A7D}"/>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D051678C-268C-9030-66A6-43D281E35F4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EF854DE8-1DA5-BE54-6319-10F60ADE0AA2}"/>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6" name="Marcador de pie de página 5">
            <a:extLst>
              <a:ext uri="{FF2B5EF4-FFF2-40B4-BE49-F238E27FC236}">
                <a16:creationId xmlns:a16="http://schemas.microsoft.com/office/drawing/2014/main" id="{1D09A6D2-FC93-5630-02FD-3FF48486325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4E273F3-5921-C58C-8E33-411012422349}"/>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909750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AC32C-31CA-0D0A-555F-97A75AA50B31}"/>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9A484AA-B56A-CFDB-CC61-65565E3299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DC53B2B-6E38-E7EB-D7D1-076D79958786}"/>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2897D568-3119-9324-114D-1E2921202E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B02680B-BC0E-E8FD-1CC7-FAA02EDB755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1BE99493-D098-5EA4-C71E-525F120672BF}"/>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8" name="Marcador de pie de página 7">
            <a:extLst>
              <a:ext uri="{FF2B5EF4-FFF2-40B4-BE49-F238E27FC236}">
                <a16:creationId xmlns:a16="http://schemas.microsoft.com/office/drawing/2014/main" id="{D6BB5D9D-7B87-7E11-0C1F-401828C49FE9}"/>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9EC06B51-E9F3-87D0-6A56-50B5A87B7BCA}"/>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9223444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7A7C17-5815-630E-877A-EBFEBA247F08}"/>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5DBA8FAA-2D31-708C-024F-F9812F1CC716}"/>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4" name="Marcador de pie de página 3">
            <a:extLst>
              <a:ext uri="{FF2B5EF4-FFF2-40B4-BE49-F238E27FC236}">
                <a16:creationId xmlns:a16="http://schemas.microsoft.com/office/drawing/2014/main" id="{7BBBDEC8-B4B6-E4A7-0E8D-5A4A03F30AD6}"/>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4A64BEEC-A657-2F9D-23F8-1A94518E3515}"/>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1822057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FC2B124-EEFC-7F58-4D08-9BA7E7C11149}"/>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3" name="Marcador de pie de página 2">
            <a:extLst>
              <a:ext uri="{FF2B5EF4-FFF2-40B4-BE49-F238E27FC236}">
                <a16:creationId xmlns:a16="http://schemas.microsoft.com/office/drawing/2014/main" id="{837746F2-FA5E-BA97-7682-CF04694F5511}"/>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38F765A5-5147-FEC5-9ABF-E7AD3233F6B1}"/>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3837173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A8CA61-3D7A-95B6-D754-DB18E72B637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6FB26EB4-BA5B-68E0-8035-CEBD300F21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3836DF5B-6146-1909-68FA-DCDA64CD17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EC2B682-683A-7BF0-C4E3-E9945AD3E71A}"/>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6" name="Marcador de pie de página 5">
            <a:extLst>
              <a:ext uri="{FF2B5EF4-FFF2-40B4-BE49-F238E27FC236}">
                <a16:creationId xmlns:a16="http://schemas.microsoft.com/office/drawing/2014/main" id="{5E83C3A4-A21E-43CB-2365-77CF25F4343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4CC73D14-495E-12BB-896A-3ADFE768BCCC}"/>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3007513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FA14F0-1DA4-5D90-C5BF-F0C4822FF16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9A9BD921-363E-2C77-1EF5-E737EC891F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1ADDF671-1BAB-4969-9601-7D97655843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D455C4F5-D94C-D636-68D1-630822C3DA0D}"/>
              </a:ext>
            </a:extLst>
          </p:cNvPr>
          <p:cNvSpPr>
            <a:spLocks noGrp="1"/>
          </p:cNvSpPr>
          <p:nvPr>
            <p:ph type="dt" sz="half" idx="10"/>
          </p:nvPr>
        </p:nvSpPr>
        <p:spPr/>
        <p:txBody>
          <a:bodyPr/>
          <a:lstStyle/>
          <a:p>
            <a:fld id="{11C87720-0156-4D51-B23E-EE6DF36ABC98}" type="datetimeFigureOut">
              <a:rPr lang="es-MX" smtClean="0"/>
              <a:t>09/03/2025</a:t>
            </a:fld>
            <a:endParaRPr lang="es-MX"/>
          </a:p>
        </p:txBody>
      </p:sp>
      <p:sp>
        <p:nvSpPr>
          <p:cNvPr id="6" name="Marcador de pie de página 5">
            <a:extLst>
              <a:ext uri="{FF2B5EF4-FFF2-40B4-BE49-F238E27FC236}">
                <a16:creationId xmlns:a16="http://schemas.microsoft.com/office/drawing/2014/main" id="{98BF63D5-69A8-E072-9834-F05DFC83FD0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E04EBE3-6945-E25A-848D-CF84A78A41B8}"/>
              </a:ext>
            </a:extLst>
          </p:cNvPr>
          <p:cNvSpPr>
            <a:spLocks noGrp="1"/>
          </p:cNvSpPr>
          <p:nvPr>
            <p:ph type="sldNum" sz="quarter" idx="12"/>
          </p:nvPr>
        </p:nvSpPr>
        <p:spPr/>
        <p:txBody>
          <a:bodyPr/>
          <a:lstStyle/>
          <a:p>
            <a:fld id="{20BBB8BF-41DF-4162-B591-C14FCE9E0DDA}" type="slidenum">
              <a:rPr lang="es-MX" smtClean="0"/>
              <a:t>‹Nº›</a:t>
            </a:fld>
            <a:endParaRPr lang="es-MX"/>
          </a:p>
        </p:txBody>
      </p:sp>
    </p:spTree>
    <p:extLst>
      <p:ext uri="{BB962C8B-B14F-4D97-AF65-F5344CB8AC3E}">
        <p14:creationId xmlns:p14="http://schemas.microsoft.com/office/powerpoint/2010/main" val="23206846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DFF082-F716-C42D-9012-07A2EB5BA6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6FF9C66-B2C6-A546-6EFA-F38DC59D2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3BC900E5-91DB-3FE5-B40D-FA2525ECCC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1C87720-0156-4D51-B23E-EE6DF36ABC98}" type="datetimeFigureOut">
              <a:rPr lang="es-MX" smtClean="0"/>
              <a:t>09/03/2025</a:t>
            </a:fld>
            <a:endParaRPr lang="es-MX"/>
          </a:p>
        </p:txBody>
      </p:sp>
      <p:sp>
        <p:nvSpPr>
          <p:cNvPr id="5" name="Marcador de pie de página 4">
            <a:extLst>
              <a:ext uri="{FF2B5EF4-FFF2-40B4-BE49-F238E27FC236}">
                <a16:creationId xmlns:a16="http://schemas.microsoft.com/office/drawing/2014/main" id="{A4B41748-7397-B676-6626-282525A4DC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MX"/>
          </a:p>
        </p:txBody>
      </p:sp>
      <p:sp>
        <p:nvSpPr>
          <p:cNvPr id="6" name="Marcador de número de diapositiva 5">
            <a:extLst>
              <a:ext uri="{FF2B5EF4-FFF2-40B4-BE49-F238E27FC236}">
                <a16:creationId xmlns:a16="http://schemas.microsoft.com/office/drawing/2014/main" id="{13B8F82B-7BF9-62CD-B754-767508ECBB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BBB8BF-41DF-4162-B591-C14FCE9E0DDA}" type="slidenum">
              <a:rPr lang="es-MX" smtClean="0"/>
              <a:t>‹Nº›</a:t>
            </a:fld>
            <a:endParaRPr lang="es-MX"/>
          </a:p>
        </p:txBody>
      </p:sp>
    </p:spTree>
    <p:extLst>
      <p:ext uri="{BB962C8B-B14F-4D97-AF65-F5344CB8AC3E}">
        <p14:creationId xmlns:p14="http://schemas.microsoft.com/office/powerpoint/2010/main" val="3212823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rdocumentation.org/packages/SimDesign/versions/2.2/topics/bias" TargetMode="External"/><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hyperlink" Target="https://datasciencebox.org/ethics.html"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community.rstudio.com/" TargetMode="External"/><Relationship Id="rId2" Type="http://schemas.openxmlformats.org/officeDocument/2006/relationships/hyperlink" Target="https://www.rfordatasci.com/" TargetMode="External"/><Relationship Id="rId1" Type="http://schemas.openxmlformats.org/officeDocument/2006/relationships/slideLayout" Target="../slideLayouts/slideLayout2.xml"/><Relationship Id="rId5" Type="http://schemas.openxmlformats.org/officeDocument/2006/relationships/hyperlink" Target="https://twitter.com/hashtag/rstats?ref_src=twsrc%5Etfw%7Ctwcamp%5Etweetembed%7Ctwterm%5E1229486581620367361%7Ctwgr%5Eshare_3&amp;ref_url=https%3A%2F%2Fwww.t4rstats.com%2F&amp;src=hashtag_click" TargetMode="External"/><Relationship Id="rId4" Type="http://schemas.openxmlformats.org/officeDocument/2006/relationships/hyperlink" Target="http://stackoverflow.com/"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ggplot2.tidyverse.org/" TargetMode="External"/><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hyperlink" Target="https://www.rdocumentation.org/packages/ggplot2/versions/3.3.3/topics/aes" TargetMode="External"/><Relationship Id="rId4" Type="http://schemas.openxmlformats.org/officeDocument/2006/relationships/hyperlink" Target="http://statseducation.com/Introduction-to-R/modules/graphics/aesthetics/"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tatseducation.com/Introduction-to-R/modules/graphics/smoothing/"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r4ds.had.co.nz/transform.html" TargetMode="External"/><Relationship Id="rId2" Type="http://schemas.openxmlformats.org/officeDocument/2006/relationships/hyperlink" Target="https://rladiessydney.org/courses/ryouwithme/03-vizwhiz-1/#1-4-putting-it-all-together-dplyr-ggplot" TargetMode="Externa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hyperlink" Target="https://datacarpentry.org/dc_zurich/R-ecology/05-visualisation-ggplot2.html"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8" Type="http://schemas.openxmlformats.org/officeDocument/2006/relationships/hyperlink" Target="https://www.r-bloggers.com/2017/02/how-to-annotate-a-plot-in-ggplot2/" TargetMode="External"/><Relationship Id="rId3" Type="http://schemas.openxmlformats.org/officeDocument/2006/relationships/image" Target="../media/image49.png"/><Relationship Id="rId7" Type="http://schemas.openxmlformats.org/officeDocument/2006/relationships/hyperlink" Target="https://ggplot2-book.org/annotations.html" TargetMode="External"/><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www.r-graph-gallery.com/233-add-annotations-on-ggplot2-chart.html" TargetMode="External"/><Relationship Id="rId5" Type="http://schemas.openxmlformats.org/officeDocument/2006/relationships/hyperlink" Target="https://ggplot2.tidyverse.org/reference/annotate.html" TargetMode="External"/><Relationship Id="rId10"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hyperlink" Target="https://viz-ggplot2.rsquaredacademy.com/textann.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8" Type="http://schemas.openxmlformats.org/officeDocument/2006/relationships/hyperlink" Target="https://bookdown.org/yihui/rmarkdown/dashboards.html" TargetMode="External"/><Relationship Id="rId3" Type="http://schemas.openxmlformats.org/officeDocument/2006/relationships/hyperlink" Target="https://rmarkdown.rstudio.com/lesson-15.html" TargetMode="External"/><Relationship Id="rId7" Type="http://schemas.openxmlformats.org/officeDocument/2006/relationships/hyperlink" Target="https://bookdown.org/yihui/rmarkdown/documents.html" TargetMode="External"/><Relationship Id="rId2" Type="http://schemas.openxmlformats.org/officeDocument/2006/relationships/hyperlink" Target="https://rstudio.com/wp-content/uploads/2015/03/rmarkdown-reference.pdf?_ga=2.49295910.1034302809.1602760608-739985330.1601281773" TargetMode="External"/><Relationship Id="rId1" Type="http://schemas.openxmlformats.org/officeDocument/2006/relationships/slideLayout" Target="../slideLayouts/slideLayout2.xml"/><Relationship Id="rId6" Type="http://schemas.openxmlformats.org/officeDocument/2006/relationships/hyperlink" Target="https://bookdown.org/yihui/rmarkdown/installation.html" TargetMode="External"/><Relationship Id="rId5" Type="http://schemas.openxmlformats.org/officeDocument/2006/relationships/hyperlink" Target="https://bookdown.org/yihui/rmarkdown/" TargetMode="External"/><Relationship Id="rId4" Type="http://schemas.openxmlformats.org/officeDocument/2006/relationships/hyperlink" Target="https://r4ds.had.co.nz/communicate-intro.html" TargetMode="External"/><Relationship Id="rId9" Type="http://schemas.openxmlformats.org/officeDocument/2006/relationships/hyperlink" Target="https://bookdown.org/yihui/rmarkdown/parameterized-reports.html"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anaconda.com/" TargetMode="External"/><Relationship Id="rId2" Type="http://schemas.openxmlformats.org/officeDocument/2006/relationships/hyperlink" Target="https://realpython.com/jupyter-notebook-introduction/#getting-up-and-running-with-jupyter-notebook" TargetMode="External"/><Relationship Id="rId1" Type="http://schemas.openxmlformats.org/officeDocument/2006/relationships/slideLayout" Target="../slideLayouts/slideLayout2.xml"/><Relationship Id="rId4" Type="http://schemas.openxmlformats.org/officeDocument/2006/relationships/hyperlink" Target="http://localhost:8888/tre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realpython.com/jupyter-notebook-introduction/" TargetMode="External"/><Relationship Id="rId2" Type="http://schemas.openxmlformats.org/officeDocument/2006/relationships/hyperlink" Target="https://jupyter.org/" TargetMode="External"/><Relationship Id="rId1" Type="http://schemas.openxmlformats.org/officeDocument/2006/relationships/slideLayout" Target="../slideLayouts/slideLayout2.xml"/><Relationship Id="rId6" Type="http://schemas.openxmlformats.org/officeDocument/2006/relationships/hyperlink" Target="https://medium.com/analytics-vidhya/the-jupyter-notebook-formatting-guide-873ab39f765e" TargetMode="External"/><Relationship Id="rId5" Type="http://schemas.openxmlformats.org/officeDocument/2006/relationships/hyperlink" Target="https://gtribello.github.io/mathNET/assets/notebook-writing.html" TargetMode="External"/><Relationship Id="rId4" Type="http://schemas.openxmlformats.org/officeDocument/2006/relationships/hyperlink" Target="https://jupyter-notebook.readthedocs.io/en/stable/notebook.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4.png"/><Relationship Id="rId7" Type="http://schemas.openxmlformats.org/officeDocument/2006/relationships/image" Target="../media/image70.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yixuan/prettydoc/" TargetMode="External"/><Relationship Id="rId3" Type="http://schemas.openxmlformats.org/officeDocument/2006/relationships/hyperlink" Target="https://github.com/rstudio/flexdashboard" TargetMode="External"/><Relationship Id="rId7" Type="http://schemas.openxmlformats.org/officeDocument/2006/relationships/hyperlink" Target="https://github.com/rstudio/bookdown" TargetMode="External"/><Relationship Id="rId12" Type="http://schemas.openxmlformats.org/officeDocument/2006/relationships/hyperlink" Target="https://r4ds.had.co.nz/r-markdown-formats.html" TargetMode="External"/><Relationship Id="rId2" Type="http://schemas.openxmlformats.org/officeDocument/2006/relationships/hyperlink" Target="https://bookdown.org/yihui/rmarkdown/documents.html" TargetMode="External"/><Relationship Id="rId1" Type="http://schemas.openxmlformats.org/officeDocument/2006/relationships/slideLayout" Target="../slideLayouts/slideLayout2.xml"/><Relationship Id="rId6" Type="http://schemas.openxmlformats.org/officeDocument/2006/relationships/hyperlink" Target="https://shiny.rstudio.com/tutorial/" TargetMode="External"/><Relationship Id="rId11" Type="http://schemas.openxmlformats.org/officeDocument/2006/relationships/hyperlink" Target="https://rmarkdown.rstudio.com/gallery.html" TargetMode="External"/><Relationship Id="rId5" Type="http://schemas.openxmlformats.org/officeDocument/2006/relationships/hyperlink" Target="https://rmarkdown.rstudio.com/lesson-12.html" TargetMode="External"/><Relationship Id="rId10" Type="http://schemas.openxmlformats.org/officeDocument/2006/relationships/hyperlink" Target="https://rmarkdown.rstudio.com/formats.html" TargetMode="External"/><Relationship Id="rId4" Type="http://schemas.openxmlformats.org/officeDocument/2006/relationships/hyperlink" Target="https://rmarkdown.rstudio.com/flexdashboard/" TargetMode="External"/><Relationship Id="rId9" Type="http://schemas.openxmlformats.org/officeDocument/2006/relationships/hyperlink" Target="https://github.com/rstudio/rticles"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hyperlink" Target="https://github.com/mitchelloharawild/vitae" TargetMode="External"/><Relationship Id="rId7" Type="http://schemas.openxmlformats.org/officeDocument/2006/relationships/hyperlink" Target="https://github.com/rstudio/flexdashboard" TargetMode="External"/><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hyperlink" Target="https://github.com/rstudio/bookdown" TargetMode="External"/><Relationship Id="rId5" Type="http://schemas.openxmlformats.org/officeDocument/2006/relationships/hyperlink" Target="https://github.com/rstudio/learnr" TargetMode="External"/><Relationship Id="rId4" Type="http://schemas.openxmlformats.org/officeDocument/2006/relationships/hyperlink" Target="https://github.com/rstudio/rticle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studio-education.github.io/tidyverse-cookbook/tidy.html" TargetMode="External"/><Relationship Id="rId2" Type="http://schemas.openxmlformats.org/officeDocument/2006/relationships/hyperlink" Target="https://tibble.tidyverse.org/"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4ds.had.co.nz/data-import.html" TargetMode="External"/><Relationship Id="rId2" Type="http://schemas.openxmlformats.org/officeDocument/2006/relationships/hyperlink" Target="https://readxl.tidyverse.org/reference/excel_sheets.html" TargetMode="External"/><Relationship Id="rId1" Type="http://schemas.openxmlformats.org/officeDocument/2006/relationships/slideLayout" Target="../slideLayouts/slideLayout2.xml"/><Relationship Id="rId4" Type="http://schemas.openxmlformats.org/officeDocument/2006/relationships/hyperlink" Target="https://stat.ethz.ch/R-manual/R-devel/library/datasets/html/00Index.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oogle">
            <a:extLst>
              <a:ext uri="{FF2B5EF4-FFF2-40B4-BE49-F238E27FC236}">
                <a16:creationId xmlns:a16="http://schemas.microsoft.com/office/drawing/2014/main" id="{D540D6EB-695A-C25B-425C-112EEEDE0B8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452487" y="2326341"/>
            <a:ext cx="7287026" cy="25504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286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6E38B83-F6BC-2B19-525D-69AB15F44051}"/>
              </a:ext>
            </a:extLst>
          </p:cNvPr>
          <p:cNvSpPr>
            <a:spLocks noGrp="1"/>
          </p:cNvSpPr>
          <p:nvPr>
            <p:ph idx="1"/>
          </p:nvPr>
        </p:nvSpPr>
        <p:spPr>
          <a:xfrm>
            <a:off x="394447" y="319554"/>
            <a:ext cx="11452412" cy="6054352"/>
          </a:xfrm>
        </p:spPr>
        <p:txBody>
          <a:bodyPr>
            <a:noAutofit/>
          </a:bodyPr>
          <a:lstStyle/>
          <a:p>
            <a:pPr marL="0" indent="0">
              <a:buNone/>
            </a:pPr>
            <a:r>
              <a:rPr lang="es-MX" sz="1800" b="0" i="0" dirty="0">
                <a:solidFill>
                  <a:srgbClr val="1F1F1F"/>
                </a:solidFill>
                <a:effectLst/>
                <a:latin typeface="Source Sans Pro" panose="020B0503030403020204" pitchFamily="34" charset="0"/>
              </a:rPr>
              <a:t>Una parte importante de la limpieza de datos es asegurarse de que todos los archivos tienen el nombre correcto. deberían establecer convenciones de nomenclatura para los archivos. </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Mantén los nombres de los archivos con una longitud razonable</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Usa guiones bajos y guiones para facilitar la lectura</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Empieza o termina el nombre del archivo con una letra o un número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Usa un formato de fecha estándar cuando corresponda; ejemplo: AAAA-MM-DD</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Usa nombres de archivos relacionados que funcionen bien con la ordenación predeterminada; por ejemplo: en orden cronológico o en orden lógico utilizando primero los números</a:t>
            </a:r>
          </a:p>
          <a:p>
            <a:pPr marL="0" indent="0" algn="l">
              <a:buNone/>
            </a:pPr>
            <a:r>
              <a:rPr lang="es-MX" sz="1800" b="1" i="0" dirty="0">
                <a:solidFill>
                  <a:srgbClr val="1F1F1F"/>
                </a:solidFill>
                <a:effectLst/>
                <a:latin typeface="unset"/>
              </a:rPr>
              <a:t>	NO</a:t>
            </a:r>
            <a:endParaRPr lang="es-MX" sz="1800" b="1" i="0" dirty="0">
              <a:solidFill>
                <a:srgbClr val="1F1F1F"/>
              </a:solidFill>
              <a:effectLst/>
              <a:latin typeface="var(--cds-font-family-source-sans-pro)"/>
            </a:endParaRP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Uses caracteres adicionales innecesarios en los nombres de archivo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Uses espacios o caracteres "ilegales"; ejemplos: &amp;, %, #, &lt; o &gt;</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Empieces o termines el nombre del archivo con un símbolo</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Uses formatos de fecha incompletos o incoherentes; ejemplo M-D-AA</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Uses nombres de archivos relacionados que no funcionan bien con el ordenamiento predeterminado; ejemplos: un sistema aleatorio de números o formatos de fecha, o utilizar letras primero</a:t>
            </a:r>
          </a:p>
          <a:p>
            <a:pPr marL="0" indent="0">
              <a:buNone/>
            </a:pPr>
            <a:endParaRPr lang="es-MX" sz="1800" dirty="0"/>
          </a:p>
        </p:txBody>
      </p:sp>
    </p:spTree>
    <p:extLst>
      <p:ext uri="{BB962C8B-B14F-4D97-AF65-F5344CB8AC3E}">
        <p14:creationId xmlns:p14="http://schemas.microsoft.com/office/powerpoint/2010/main" val="910310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07488A76-135E-291D-4E84-40BA474029CE}"/>
              </a:ext>
            </a:extLst>
          </p:cNvPr>
          <p:cNvSpPr txBox="1"/>
          <p:nvPr/>
        </p:nvSpPr>
        <p:spPr>
          <a:xfrm>
            <a:off x="1344707" y="107576"/>
            <a:ext cx="2689411" cy="369332"/>
          </a:xfrm>
          <a:prstGeom prst="rect">
            <a:avLst/>
          </a:prstGeom>
          <a:noFill/>
        </p:spPr>
        <p:txBody>
          <a:bodyPr wrap="square" rtlCol="0">
            <a:spAutoFit/>
          </a:bodyPr>
          <a:lstStyle/>
          <a:p>
            <a:pPr algn="l"/>
            <a:r>
              <a:rPr lang="es-MX" b="1" i="0" dirty="0">
                <a:solidFill>
                  <a:srgbClr val="1F1F1F"/>
                </a:solidFill>
                <a:effectLst/>
                <a:latin typeface="unset"/>
              </a:rPr>
              <a:t>Operadores aritméticos</a:t>
            </a:r>
            <a:endParaRPr lang="es-MX" b="1" i="0" dirty="0">
              <a:solidFill>
                <a:srgbClr val="1F1F1F"/>
              </a:solidFill>
              <a:effectLst/>
              <a:latin typeface="var(--cds-font-family-source-sans-pro)"/>
            </a:endParaRPr>
          </a:p>
        </p:txBody>
      </p:sp>
      <p:pic>
        <p:nvPicPr>
          <p:cNvPr id="8" name="Imagen 7">
            <a:extLst>
              <a:ext uri="{FF2B5EF4-FFF2-40B4-BE49-F238E27FC236}">
                <a16:creationId xmlns:a16="http://schemas.microsoft.com/office/drawing/2014/main" id="{CD16B8DC-BBEE-EEC3-9923-0656844A3506}"/>
              </a:ext>
            </a:extLst>
          </p:cNvPr>
          <p:cNvPicPr>
            <a:picLocks noChangeAspect="1"/>
          </p:cNvPicPr>
          <p:nvPr/>
        </p:nvPicPr>
        <p:blipFill>
          <a:blip r:embed="rId2"/>
          <a:stretch>
            <a:fillRect/>
          </a:stretch>
        </p:blipFill>
        <p:spPr>
          <a:xfrm>
            <a:off x="235966" y="745873"/>
            <a:ext cx="5718462" cy="2358654"/>
          </a:xfrm>
          <a:prstGeom prst="rect">
            <a:avLst/>
          </a:prstGeom>
        </p:spPr>
      </p:pic>
      <p:sp>
        <p:nvSpPr>
          <p:cNvPr id="9" name="CuadroTexto 8">
            <a:extLst>
              <a:ext uri="{FF2B5EF4-FFF2-40B4-BE49-F238E27FC236}">
                <a16:creationId xmlns:a16="http://schemas.microsoft.com/office/drawing/2014/main" id="{BAC31A96-16AD-86C0-0115-8D3CADB135B6}"/>
              </a:ext>
            </a:extLst>
          </p:cNvPr>
          <p:cNvSpPr txBox="1"/>
          <p:nvPr/>
        </p:nvSpPr>
        <p:spPr>
          <a:xfrm>
            <a:off x="7682754" y="107576"/>
            <a:ext cx="2689411" cy="923330"/>
          </a:xfrm>
          <a:prstGeom prst="rect">
            <a:avLst/>
          </a:prstGeom>
          <a:noFill/>
        </p:spPr>
        <p:txBody>
          <a:bodyPr wrap="square" rtlCol="0">
            <a:spAutoFit/>
          </a:bodyPr>
          <a:lstStyle/>
          <a:p>
            <a:pPr algn="l"/>
            <a:r>
              <a:rPr lang="es-MX" b="1" i="0" dirty="0">
                <a:solidFill>
                  <a:srgbClr val="1F1F1F"/>
                </a:solidFill>
                <a:effectLst/>
                <a:latin typeface="unset"/>
              </a:rPr>
              <a:t>Operadores relacionales</a:t>
            </a:r>
            <a:endParaRPr lang="es-MX" b="0" i="0" dirty="0">
              <a:solidFill>
                <a:srgbClr val="1F1F1F"/>
              </a:solidFill>
              <a:effectLst/>
              <a:latin typeface="var(--cds-font-family-source-sans-pro)"/>
            </a:endParaRPr>
          </a:p>
          <a:p>
            <a:br>
              <a:rPr lang="es-MX" dirty="0"/>
            </a:br>
            <a:endParaRPr lang="es-MX" b="1" i="0" dirty="0">
              <a:solidFill>
                <a:srgbClr val="1F1F1F"/>
              </a:solidFill>
              <a:effectLst/>
              <a:latin typeface="var(--cds-font-family-source-sans-pro)"/>
            </a:endParaRPr>
          </a:p>
        </p:txBody>
      </p:sp>
      <p:pic>
        <p:nvPicPr>
          <p:cNvPr id="11" name="Imagen 10">
            <a:extLst>
              <a:ext uri="{FF2B5EF4-FFF2-40B4-BE49-F238E27FC236}">
                <a16:creationId xmlns:a16="http://schemas.microsoft.com/office/drawing/2014/main" id="{E13006DA-93D0-4658-D03A-A3E73977ED18}"/>
              </a:ext>
            </a:extLst>
          </p:cNvPr>
          <p:cNvPicPr>
            <a:picLocks noChangeAspect="1"/>
          </p:cNvPicPr>
          <p:nvPr/>
        </p:nvPicPr>
        <p:blipFill>
          <a:blip r:embed="rId3"/>
          <a:stretch>
            <a:fillRect/>
          </a:stretch>
        </p:blipFill>
        <p:spPr>
          <a:xfrm>
            <a:off x="5609365" y="621455"/>
            <a:ext cx="6582636" cy="2135191"/>
          </a:xfrm>
          <a:prstGeom prst="rect">
            <a:avLst/>
          </a:prstGeom>
        </p:spPr>
      </p:pic>
      <p:sp>
        <p:nvSpPr>
          <p:cNvPr id="12" name="CuadroTexto 11">
            <a:extLst>
              <a:ext uri="{FF2B5EF4-FFF2-40B4-BE49-F238E27FC236}">
                <a16:creationId xmlns:a16="http://schemas.microsoft.com/office/drawing/2014/main" id="{65E67CBD-F4DB-574D-78D5-3A7C0CB4178F}"/>
              </a:ext>
            </a:extLst>
          </p:cNvPr>
          <p:cNvSpPr txBox="1"/>
          <p:nvPr/>
        </p:nvSpPr>
        <p:spPr>
          <a:xfrm>
            <a:off x="1344707" y="3429000"/>
            <a:ext cx="2689411" cy="369332"/>
          </a:xfrm>
          <a:prstGeom prst="rect">
            <a:avLst/>
          </a:prstGeom>
          <a:noFill/>
        </p:spPr>
        <p:txBody>
          <a:bodyPr wrap="square" rtlCol="0">
            <a:spAutoFit/>
          </a:bodyPr>
          <a:lstStyle/>
          <a:p>
            <a:pPr algn="l"/>
            <a:r>
              <a:rPr lang="es-MX" b="1" i="0" dirty="0">
                <a:solidFill>
                  <a:srgbClr val="1F1F1F"/>
                </a:solidFill>
                <a:effectLst/>
                <a:latin typeface="unset"/>
              </a:rPr>
              <a:t>Operadores lógicos</a:t>
            </a:r>
            <a:endParaRPr lang="es-MX" b="0" i="0" dirty="0">
              <a:solidFill>
                <a:srgbClr val="1F1F1F"/>
              </a:solidFill>
              <a:effectLst/>
              <a:latin typeface="var(--cds-font-family-source-sans-pro)"/>
            </a:endParaRPr>
          </a:p>
        </p:txBody>
      </p:sp>
      <p:sp>
        <p:nvSpPr>
          <p:cNvPr id="13" name="CuadroTexto 12">
            <a:extLst>
              <a:ext uri="{FF2B5EF4-FFF2-40B4-BE49-F238E27FC236}">
                <a16:creationId xmlns:a16="http://schemas.microsoft.com/office/drawing/2014/main" id="{86631FBC-C96B-4C4D-B0A7-9733BE52360D}"/>
              </a:ext>
            </a:extLst>
          </p:cNvPr>
          <p:cNvSpPr txBox="1"/>
          <p:nvPr/>
        </p:nvSpPr>
        <p:spPr>
          <a:xfrm>
            <a:off x="7871012" y="3117049"/>
            <a:ext cx="2689411" cy="369332"/>
          </a:xfrm>
          <a:prstGeom prst="rect">
            <a:avLst/>
          </a:prstGeom>
          <a:noFill/>
        </p:spPr>
        <p:txBody>
          <a:bodyPr wrap="square" rtlCol="0">
            <a:spAutoFit/>
          </a:bodyPr>
          <a:lstStyle/>
          <a:p>
            <a:pPr algn="l"/>
            <a:r>
              <a:rPr lang="es-MX" b="1" i="0" dirty="0">
                <a:solidFill>
                  <a:srgbClr val="1F1F1F"/>
                </a:solidFill>
                <a:effectLst/>
                <a:latin typeface="unset"/>
              </a:rPr>
              <a:t>Operadores de asignación</a:t>
            </a:r>
            <a:endParaRPr lang="es-MX" b="0" i="0" dirty="0">
              <a:solidFill>
                <a:srgbClr val="1F1F1F"/>
              </a:solidFill>
              <a:effectLst/>
              <a:latin typeface="var(--cds-font-family-source-sans-pro)"/>
            </a:endParaRPr>
          </a:p>
        </p:txBody>
      </p:sp>
      <p:pic>
        <p:nvPicPr>
          <p:cNvPr id="15" name="Imagen 14">
            <a:extLst>
              <a:ext uri="{FF2B5EF4-FFF2-40B4-BE49-F238E27FC236}">
                <a16:creationId xmlns:a16="http://schemas.microsoft.com/office/drawing/2014/main" id="{BA69DA81-265D-76C1-E480-9087BC7E1243}"/>
              </a:ext>
            </a:extLst>
          </p:cNvPr>
          <p:cNvPicPr>
            <a:picLocks noChangeAspect="1"/>
          </p:cNvPicPr>
          <p:nvPr/>
        </p:nvPicPr>
        <p:blipFill>
          <a:blip r:embed="rId4"/>
          <a:stretch>
            <a:fillRect/>
          </a:stretch>
        </p:blipFill>
        <p:spPr>
          <a:xfrm>
            <a:off x="235966" y="4122805"/>
            <a:ext cx="5387617" cy="2258509"/>
          </a:xfrm>
          <a:prstGeom prst="rect">
            <a:avLst/>
          </a:prstGeom>
        </p:spPr>
      </p:pic>
      <p:pic>
        <p:nvPicPr>
          <p:cNvPr id="17" name="Imagen 16">
            <a:extLst>
              <a:ext uri="{FF2B5EF4-FFF2-40B4-BE49-F238E27FC236}">
                <a16:creationId xmlns:a16="http://schemas.microsoft.com/office/drawing/2014/main" id="{AA117974-1097-E844-1AC0-2DF122D09A6B}"/>
              </a:ext>
            </a:extLst>
          </p:cNvPr>
          <p:cNvPicPr>
            <a:picLocks noChangeAspect="1"/>
          </p:cNvPicPr>
          <p:nvPr/>
        </p:nvPicPr>
        <p:blipFill>
          <a:blip r:embed="rId5"/>
          <a:stretch>
            <a:fillRect/>
          </a:stretch>
        </p:blipFill>
        <p:spPr>
          <a:xfrm>
            <a:off x="5747157" y="3556285"/>
            <a:ext cx="6449325" cy="3296110"/>
          </a:xfrm>
          <a:prstGeom prst="rect">
            <a:avLst/>
          </a:prstGeom>
        </p:spPr>
      </p:pic>
    </p:spTree>
    <p:extLst>
      <p:ext uri="{BB962C8B-B14F-4D97-AF65-F5344CB8AC3E}">
        <p14:creationId xmlns:p14="http://schemas.microsoft.com/office/powerpoint/2010/main" val="1676407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FC00009-8C8F-6A92-93B3-2B2A75D441DD}"/>
              </a:ext>
            </a:extLst>
          </p:cNvPr>
          <p:cNvPicPr>
            <a:picLocks noChangeAspect="1"/>
          </p:cNvPicPr>
          <p:nvPr/>
        </p:nvPicPr>
        <p:blipFill>
          <a:blip r:embed="rId2"/>
          <a:stretch>
            <a:fillRect/>
          </a:stretch>
        </p:blipFill>
        <p:spPr>
          <a:xfrm>
            <a:off x="324785" y="478619"/>
            <a:ext cx="2975768" cy="2412498"/>
          </a:xfrm>
          <a:prstGeom prst="rect">
            <a:avLst/>
          </a:prstGeom>
        </p:spPr>
      </p:pic>
      <p:pic>
        <p:nvPicPr>
          <p:cNvPr id="3" name="Imagen 2">
            <a:extLst>
              <a:ext uri="{FF2B5EF4-FFF2-40B4-BE49-F238E27FC236}">
                <a16:creationId xmlns:a16="http://schemas.microsoft.com/office/drawing/2014/main" id="{80596075-C7EC-3352-6FBA-F1E5A059E763}"/>
              </a:ext>
            </a:extLst>
          </p:cNvPr>
          <p:cNvPicPr>
            <a:picLocks noChangeAspect="1"/>
          </p:cNvPicPr>
          <p:nvPr/>
        </p:nvPicPr>
        <p:blipFill>
          <a:blip r:embed="rId3"/>
          <a:stretch>
            <a:fillRect/>
          </a:stretch>
        </p:blipFill>
        <p:spPr>
          <a:xfrm>
            <a:off x="4033385" y="323705"/>
            <a:ext cx="2457793" cy="2991267"/>
          </a:xfrm>
          <a:prstGeom prst="rect">
            <a:avLst/>
          </a:prstGeom>
        </p:spPr>
      </p:pic>
    </p:spTree>
    <p:extLst>
      <p:ext uri="{BB962C8B-B14F-4D97-AF65-F5344CB8AC3E}">
        <p14:creationId xmlns:p14="http://schemas.microsoft.com/office/powerpoint/2010/main" val="3840956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920EE509-657A-7C53-C641-9E0EDD016360}"/>
              </a:ext>
            </a:extLst>
          </p:cNvPr>
          <p:cNvSpPr>
            <a:spLocks noGrp="1"/>
          </p:cNvSpPr>
          <p:nvPr>
            <p:ph idx="1"/>
          </p:nvPr>
        </p:nvSpPr>
        <p:spPr>
          <a:xfrm>
            <a:off x="1093695" y="331245"/>
            <a:ext cx="4069930" cy="1389978"/>
          </a:xfrm>
        </p:spPr>
        <p:txBody>
          <a:bodyPr>
            <a:normAutofit/>
          </a:bodyPr>
          <a:lstStyle/>
          <a:p>
            <a:pPr marL="0" indent="0">
              <a:buNone/>
            </a:pPr>
            <a:r>
              <a:rPr lang="es-MX" sz="2000" b="0" i="0" dirty="0">
                <a:solidFill>
                  <a:srgbClr val="1F1F1F"/>
                </a:solidFill>
                <a:effectLst/>
                <a:latin typeface="Source Sans Pro" panose="020B0503030403020204" pitchFamily="34" charset="0"/>
              </a:rPr>
              <a:t>Los</a:t>
            </a:r>
            <a:r>
              <a:rPr lang="es-MX" sz="2000" b="1" i="0" dirty="0">
                <a:solidFill>
                  <a:srgbClr val="1F1F1F"/>
                </a:solidFill>
                <a:effectLst/>
                <a:latin typeface="unset"/>
              </a:rPr>
              <a:t> datos en formato ancho</a:t>
            </a:r>
            <a:r>
              <a:rPr lang="es-MX" sz="2000" b="0" i="0" dirty="0">
                <a:solidFill>
                  <a:srgbClr val="1F1F1F"/>
                </a:solidFill>
                <a:effectLst/>
                <a:latin typeface="Source Sans Pro" panose="020B0503030403020204" pitchFamily="34" charset="0"/>
              </a:rPr>
              <a:t> tienen observaciones en varias columnas</a:t>
            </a:r>
            <a:endParaRPr lang="es-MX" sz="2000" dirty="0"/>
          </a:p>
        </p:txBody>
      </p:sp>
      <p:pic>
        <p:nvPicPr>
          <p:cNvPr id="1026" name="Picture 2" descr="screenshot of a spreadsheet in wide format. there are 7 rows shown and 8 columns">
            <a:extLst>
              <a:ext uri="{FF2B5EF4-FFF2-40B4-BE49-F238E27FC236}">
                <a16:creationId xmlns:a16="http://schemas.microsoft.com/office/drawing/2014/main" id="{F632D6D2-B290-943D-859D-1BA7DABEBB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34" y="1334902"/>
            <a:ext cx="5208895" cy="91440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39EA5B7D-8466-5D67-1829-EFA45AAD59C8}"/>
              </a:ext>
            </a:extLst>
          </p:cNvPr>
          <p:cNvSpPr txBox="1">
            <a:spLocks/>
          </p:cNvSpPr>
          <p:nvPr/>
        </p:nvSpPr>
        <p:spPr>
          <a:xfrm>
            <a:off x="7200923" y="331245"/>
            <a:ext cx="4069930" cy="13899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b="0" i="0" dirty="0">
                <a:solidFill>
                  <a:srgbClr val="1F1F1F"/>
                </a:solidFill>
                <a:effectLst/>
                <a:latin typeface="Source Sans Pro" panose="020B0503030403020204" pitchFamily="34" charset="0"/>
              </a:rPr>
              <a:t>los </a:t>
            </a:r>
            <a:r>
              <a:rPr lang="es-MX" sz="2000" b="1" i="0" dirty="0">
                <a:solidFill>
                  <a:srgbClr val="1F1F1F"/>
                </a:solidFill>
                <a:effectLst/>
                <a:latin typeface="unset"/>
              </a:rPr>
              <a:t>datos en formato largo</a:t>
            </a:r>
            <a:r>
              <a:rPr lang="es-MX" sz="2000" b="0" i="0" dirty="0">
                <a:solidFill>
                  <a:srgbClr val="1F1F1F"/>
                </a:solidFill>
                <a:effectLst/>
                <a:latin typeface="Source Sans Pro" panose="020B0503030403020204" pitchFamily="34" charset="0"/>
              </a:rPr>
              <a:t> tienen todas las observaciones en una sola columna, y las variables en columnas separadas. </a:t>
            </a:r>
            <a:endParaRPr lang="es-MX" sz="3200" dirty="0"/>
          </a:p>
        </p:txBody>
      </p:sp>
      <p:pic>
        <p:nvPicPr>
          <p:cNvPr id="1028" name="Picture 4" descr="screenshot of spreadsheet in long format. there are 12 rows shown and 3 columns">
            <a:extLst>
              <a:ext uri="{FF2B5EF4-FFF2-40B4-BE49-F238E27FC236}">
                <a16:creationId xmlns:a16="http://schemas.microsoft.com/office/drawing/2014/main" id="{CA8605F1-5A17-C7C4-3508-264F7548A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5924" y="1711420"/>
            <a:ext cx="2684929" cy="2118954"/>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72CACEA8-C1BF-44A4-1431-66042323AB10}"/>
              </a:ext>
            </a:extLst>
          </p:cNvPr>
          <p:cNvSpPr txBox="1">
            <a:spLocks/>
          </p:cNvSpPr>
          <p:nvPr/>
        </p:nvSpPr>
        <p:spPr>
          <a:xfrm>
            <a:off x="551420" y="3031322"/>
            <a:ext cx="6844461" cy="37786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s-MX" sz="2000" b="0" i="0" dirty="0">
                <a:solidFill>
                  <a:srgbClr val="1F1F1F"/>
                </a:solidFill>
                <a:effectLst/>
                <a:latin typeface="var(--cds-font-family-source-sans-pro)"/>
              </a:rPr>
              <a:t>Hay razones importantes para utilizar ambos formatos. De todos modos, como analista, es importante saber cómo ordenar los datos cuando es necesario. En R, puedes tener un marco de datos en un formato ancho que tiene varias variables y condiciones para cada variable. Puede parecer un poco desordenado. </a:t>
            </a:r>
          </a:p>
          <a:p>
            <a:pPr marL="0" indent="0" algn="just">
              <a:buNone/>
            </a:pPr>
            <a:r>
              <a:rPr lang="es-MX" sz="2000" dirty="0">
                <a:solidFill>
                  <a:srgbClr val="1F1F1F"/>
                </a:solidFill>
                <a:latin typeface="var(--cds-font-family-source-sans-pro)"/>
              </a:rPr>
              <a:t>L</a:t>
            </a:r>
            <a:r>
              <a:rPr lang="es-MX" sz="2000" b="0" i="0" dirty="0">
                <a:solidFill>
                  <a:srgbClr val="1F1F1F"/>
                </a:solidFill>
                <a:effectLst/>
                <a:latin typeface="var(--cds-font-family-source-sans-pro)"/>
              </a:rPr>
              <a:t>a función </a:t>
            </a:r>
            <a:r>
              <a:rPr lang="es-MX" sz="2000" b="1" i="0" dirty="0" err="1">
                <a:solidFill>
                  <a:srgbClr val="FF0000"/>
                </a:solidFill>
                <a:effectLst/>
                <a:latin typeface="var(--cds-font-family-source-sans-pro)"/>
              </a:rPr>
              <a:t>pivot_longer</a:t>
            </a:r>
            <a:r>
              <a:rPr lang="es-MX" sz="2000" b="1" i="0" dirty="0">
                <a:solidFill>
                  <a:srgbClr val="FF0000"/>
                </a:solidFill>
                <a:effectLst/>
                <a:latin typeface="var(--cds-font-family-source-sans-pro)"/>
              </a:rPr>
              <a:t>(). </a:t>
            </a:r>
            <a:r>
              <a:rPr lang="es-MX" sz="2000" b="0" i="0" dirty="0">
                <a:solidFill>
                  <a:srgbClr val="1F1F1F"/>
                </a:solidFill>
                <a:effectLst/>
                <a:latin typeface="var(--cds-font-family-source-sans-pro)"/>
              </a:rPr>
              <a:t>Como parte del paquete </a:t>
            </a:r>
            <a:r>
              <a:rPr lang="es-MX" sz="2000" b="0" i="0" dirty="0" err="1">
                <a:solidFill>
                  <a:srgbClr val="1F1F1F"/>
                </a:solidFill>
                <a:effectLst/>
                <a:latin typeface="var(--cds-font-family-source-sans-pro)"/>
              </a:rPr>
              <a:t>tidyr</a:t>
            </a:r>
            <a:r>
              <a:rPr lang="es-MX" sz="2000" b="0" i="0" dirty="0">
                <a:solidFill>
                  <a:srgbClr val="1F1F1F"/>
                </a:solidFill>
                <a:effectLst/>
                <a:latin typeface="var(--cds-font-family-source-sans-pro)"/>
              </a:rPr>
              <a:t>, puedes utilizar esta función de R para alargar los datos de un marco de datos aumentando el número de filas y disminuyendo el número de columnas. Del mismo modo, si quieres convertir tus datos para que tengan más columnas y menos filas, usarás la función </a:t>
            </a:r>
            <a:r>
              <a:rPr lang="es-MX" sz="2000" b="1" i="0" dirty="0" err="1">
                <a:solidFill>
                  <a:srgbClr val="FF0000"/>
                </a:solidFill>
                <a:effectLst/>
                <a:latin typeface="var(--cds-font-family-source-sans-pro)"/>
              </a:rPr>
              <a:t>pivot_wider</a:t>
            </a:r>
            <a:r>
              <a:rPr lang="es-MX" sz="2000" b="1" i="0" dirty="0">
                <a:solidFill>
                  <a:srgbClr val="FF0000"/>
                </a:solidFill>
                <a:effectLst/>
                <a:latin typeface="var(--cds-font-family-source-sans-pro)"/>
              </a:rPr>
              <a:t>().</a:t>
            </a:r>
          </a:p>
        </p:txBody>
      </p:sp>
    </p:spTree>
    <p:extLst>
      <p:ext uri="{BB962C8B-B14F-4D97-AF65-F5344CB8AC3E}">
        <p14:creationId xmlns:p14="http://schemas.microsoft.com/office/powerpoint/2010/main" val="1752959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A5552B2-2494-FF13-92E6-3A9C931FB78C}"/>
              </a:ext>
            </a:extLst>
          </p:cNvPr>
          <p:cNvPicPr>
            <a:picLocks noChangeAspect="1"/>
          </p:cNvPicPr>
          <p:nvPr/>
        </p:nvPicPr>
        <p:blipFill>
          <a:blip r:embed="rId2"/>
          <a:srcRect t="1336"/>
          <a:stretch/>
        </p:blipFill>
        <p:spPr>
          <a:xfrm>
            <a:off x="243796" y="0"/>
            <a:ext cx="11287014" cy="5255651"/>
          </a:xfrm>
          <a:prstGeom prst="rect">
            <a:avLst/>
          </a:prstGeom>
        </p:spPr>
      </p:pic>
      <p:pic>
        <p:nvPicPr>
          <p:cNvPr id="7" name="Imagen 6">
            <a:extLst>
              <a:ext uri="{FF2B5EF4-FFF2-40B4-BE49-F238E27FC236}">
                <a16:creationId xmlns:a16="http://schemas.microsoft.com/office/drawing/2014/main" id="{D0406916-5E48-451E-E98B-FCAF235965B2}"/>
              </a:ext>
            </a:extLst>
          </p:cNvPr>
          <p:cNvPicPr>
            <a:picLocks noChangeAspect="1"/>
          </p:cNvPicPr>
          <p:nvPr/>
        </p:nvPicPr>
        <p:blipFill>
          <a:blip r:embed="rId3"/>
          <a:srcRect l="5455" t="44052" r="47121" b="7580"/>
          <a:stretch/>
        </p:blipFill>
        <p:spPr>
          <a:xfrm>
            <a:off x="243796" y="5255651"/>
            <a:ext cx="3723086" cy="829381"/>
          </a:xfrm>
          <a:prstGeom prst="rect">
            <a:avLst/>
          </a:prstGeom>
        </p:spPr>
      </p:pic>
      <p:pic>
        <p:nvPicPr>
          <p:cNvPr id="8" name="Imagen 7">
            <a:extLst>
              <a:ext uri="{FF2B5EF4-FFF2-40B4-BE49-F238E27FC236}">
                <a16:creationId xmlns:a16="http://schemas.microsoft.com/office/drawing/2014/main" id="{50925290-56AC-981F-A8DE-6E9183E8A729}"/>
              </a:ext>
            </a:extLst>
          </p:cNvPr>
          <p:cNvPicPr>
            <a:picLocks noChangeAspect="1"/>
          </p:cNvPicPr>
          <p:nvPr/>
        </p:nvPicPr>
        <p:blipFill>
          <a:blip r:embed="rId3"/>
          <a:srcRect l="52576" b="10918"/>
          <a:stretch/>
        </p:blipFill>
        <p:spPr>
          <a:xfrm>
            <a:off x="3966881" y="5255651"/>
            <a:ext cx="3723085" cy="1527535"/>
          </a:xfrm>
          <a:prstGeom prst="rect">
            <a:avLst/>
          </a:prstGeom>
        </p:spPr>
      </p:pic>
    </p:spTree>
    <p:extLst>
      <p:ext uri="{BB962C8B-B14F-4D97-AF65-F5344CB8AC3E}">
        <p14:creationId xmlns:p14="http://schemas.microsoft.com/office/powerpoint/2010/main" val="36571766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B5D10239-808D-ACAB-DD24-E637A116C813}"/>
              </a:ext>
            </a:extLst>
          </p:cNvPr>
          <p:cNvSpPr txBox="1"/>
          <p:nvPr/>
        </p:nvSpPr>
        <p:spPr>
          <a:xfrm>
            <a:off x="255495" y="510988"/>
            <a:ext cx="3617259" cy="5632311"/>
          </a:xfrm>
          <a:prstGeom prst="rect">
            <a:avLst/>
          </a:prstGeom>
          <a:noFill/>
        </p:spPr>
        <p:txBody>
          <a:bodyPr wrap="square" rtlCol="0">
            <a:spAutoFit/>
          </a:bodyPr>
          <a:lstStyle/>
          <a:p>
            <a:pPr marL="285750" indent="-285750">
              <a:buFont typeface="Arial" panose="020B0604020202020204" pitchFamily="34" charset="0"/>
              <a:buChar char="•"/>
            </a:pPr>
            <a:r>
              <a:rPr lang="es-MX" sz="2000" b="1" dirty="0" err="1">
                <a:solidFill>
                  <a:schemeClr val="accent1">
                    <a:lumMod val="75000"/>
                  </a:schemeClr>
                </a:solidFill>
              </a:rPr>
              <a:t>Rename</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Rename_with</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Select</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Glimpse</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Skim_without_charts</a:t>
            </a:r>
            <a:endParaRPr lang="es-MX" sz="2000" b="1" dirty="0">
              <a:solidFill>
                <a:schemeClr val="accent1">
                  <a:lumMod val="75000"/>
                </a:schemeClr>
              </a:solidFill>
            </a:endParaRPr>
          </a:p>
          <a:p>
            <a:pPr marL="285750" indent="-285750">
              <a:buFont typeface="Arial" panose="020B0604020202020204" pitchFamily="34" charset="0"/>
              <a:buChar char="•"/>
            </a:pPr>
            <a:r>
              <a:rPr lang="es-MX" sz="2000" b="1" dirty="0" err="1">
                <a:solidFill>
                  <a:schemeClr val="accent1">
                    <a:lumMod val="75000"/>
                  </a:schemeClr>
                </a:solidFill>
              </a:rPr>
              <a:t>Clean_names</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Arrange</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Filter</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Summarize</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Group_by</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a:solidFill>
                  <a:schemeClr val="accent1">
                    <a:lumMod val="75000"/>
                  </a:schemeClr>
                </a:solidFill>
              </a:rPr>
              <a:t>Max()</a:t>
            </a:r>
          </a:p>
          <a:p>
            <a:pPr marL="285750" indent="-285750">
              <a:buFont typeface="Arial" panose="020B0604020202020204" pitchFamily="34" charset="0"/>
              <a:buChar char="•"/>
            </a:pPr>
            <a:r>
              <a:rPr lang="es-MX" sz="2000" b="1" dirty="0">
                <a:solidFill>
                  <a:schemeClr val="accent1">
                    <a:lumMod val="75000"/>
                  </a:schemeClr>
                </a:solidFill>
              </a:rPr>
              <a:t>Min()</a:t>
            </a:r>
          </a:p>
          <a:p>
            <a:pPr marL="285750" indent="-285750">
              <a:buFont typeface="Arial" panose="020B0604020202020204" pitchFamily="34" charset="0"/>
              <a:buChar char="•"/>
            </a:pPr>
            <a:r>
              <a:rPr lang="es-MX" sz="2000" b="1" dirty="0" err="1">
                <a:solidFill>
                  <a:schemeClr val="accent1">
                    <a:lumMod val="75000"/>
                  </a:schemeClr>
                </a:solidFill>
              </a:rPr>
              <a:t>Drop_na</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a:solidFill>
                  <a:schemeClr val="accent1">
                    <a:lumMod val="75000"/>
                  </a:schemeClr>
                </a:solidFill>
              </a:rPr>
              <a:t>Mean()</a:t>
            </a:r>
          </a:p>
          <a:p>
            <a:pPr marL="285750" indent="-285750">
              <a:buFont typeface="Arial" panose="020B0604020202020204" pitchFamily="34" charset="0"/>
              <a:buChar char="•"/>
            </a:pPr>
            <a:r>
              <a:rPr lang="es-MX" sz="2000" b="1" dirty="0" err="1">
                <a:solidFill>
                  <a:schemeClr val="accent1">
                    <a:lumMod val="75000"/>
                  </a:schemeClr>
                </a:solidFill>
              </a:rPr>
              <a:t>Separate</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Unite</a:t>
            </a:r>
            <a:r>
              <a:rPr lang="es-MX" sz="2000" b="1" dirty="0">
                <a:solidFill>
                  <a:schemeClr val="accent1">
                    <a:lumMod val="75000"/>
                  </a:schemeClr>
                </a:solidFill>
              </a:rPr>
              <a:t>()</a:t>
            </a:r>
          </a:p>
          <a:p>
            <a:pPr marL="285750" indent="-285750">
              <a:buFont typeface="Arial" panose="020B0604020202020204" pitchFamily="34" charset="0"/>
              <a:buChar char="•"/>
            </a:pPr>
            <a:r>
              <a:rPr lang="es-MX" sz="2000" b="1" dirty="0" err="1">
                <a:solidFill>
                  <a:schemeClr val="accent1">
                    <a:lumMod val="75000"/>
                  </a:schemeClr>
                </a:solidFill>
              </a:rPr>
              <a:t>Mutate</a:t>
            </a:r>
            <a:r>
              <a:rPr lang="es-MX" sz="2000" b="1" dirty="0">
                <a:solidFill>
                  <a:schemeClr val="accent1">
                    <a:lumMod val="75000"/>
                  </a:schemeClr>
                </a:solidFill>
              </a:rPr>
              <a:t>()</a:t>
            </a:r>
          </a:p>
          <a:p>
            <a:pPr marL="285750" indent="-285750">
              <a:buFont typeface="Arial" panose="020B0604020202020204" pitchFamily="34" charset="0"/>
              <a:buChar char="•"/>
            </a:pPr>
            <a:endParaRPr lang="es-MX" sz="2000" b="1" dirty="0">
              <a:solidFill>
                <a:schemeClr val="accent1">
                  <a:lumMod val="75000"/>
                </a:schemeClr>
              </a:solidFill>
            </a:endParaRPr>
          </a:p>
        </p:txBody>
      </p:sp>
      <p:sp>
        <p:nvSpPr>
          <p:cNvPr id="5" name="CuadroTexto 4">
            <a:extLst>
              <a:ext uri="{FF2B5EF4-FFF2-40B4-BE49-F238E27FC236}">
                <a16:creationId xmlns:a16="http://schemas.microsoft.com/office/drawing/2014/main" id="{1F595A73-CBCD-BE73-1438-61F40CCF97D6}"/>
              </a:ext>
            </a:extLst>
          </p:cNvPr>
          <p:cNvSpPr txBox="1"/>
          <p:nvPr/>
        </p:nvSpPr>
        <p:spPr>
          <a:xfrm>
            <a:off x="2400299" y="572543"/>
            <a:ext cx="8742830" cy="5693866"/>
          </a:xfrm>
          <a:prstGeom prst="rect">
            <a:avLst/>
          </a:prstGeom>
          <a:noFill/>
        </p:spPr>
        <p:txBody>
          <a:bodyPr wrap="square" rtlCol="0">
            <a:spAutoFit/>
          </a:bodyPr>
          <a:lstStyle/>
          <a:p>
            <a:r>
              <a:rPr lang="es-MX" sz="2000" dirty="0"/>
              <a:t>Sirve para cambiar el nombre de una o varias columnas de un </a:t>
            </a:r>
            <a:r>
              <a:rPr lang="es-MX" sz="2000" dirty="0" err="1"/>
              <a:t>dataframe</a:t>
            </a:r>
            <a:r>
              <a:rPr lang="es-MX" sz="2000" dirty="0"/>
              <a:t>.</a:t>
            </a:r>
            <a:endParaRPr lang="es-MX" sz="2000" b="1" dirty="0">
              <a:solidFill>
                <a:schemeClr val="accent1">
                  <a:lumMod val="75000"/>
                </a:schemeClr>
              </a:solidFill>
            </a:endParaRPr>
          </a:p>
          <a:p>
            <a:r>
              <a:rPr lang="es-MX" dirty="0"/>
              <a:t>Cambia los nombres de las columnas de acuerdo con una función aplicada a ellos.</a:t>
            </a:r>
          </a:p>
          <a:p>
            <a:r>
              <a:rPr lang="es-MX" sz="2000" dirty="0"/>
              <a:t>Se utiliza para seleccionar columnas de un </a:t>
            </a:r>
            <a:r>
              <a:rPr lang="es-MX" sz="2000" dirty="0" err="1"/>
              <a:t>dataframe</a:t>
            </a:r>
            <a:r>
              <a:rPr lang="es-MX" sz="2000" dirty="0"/>
              <a:t>.</a:t>
            </a:r>
            <a:endParaRPr lang="es-MX" sz="2000" b="1" dirty="0">
              <a:solidFill>
                <a:schemeClr val="accent1">
                  <a:lumMod val="75000"/>
                </a:schemeClr>
              </a:solidFill>
            </a:endParaRPr>
          </a:p>
          <a:p>
            <a:r>
              <a:rPr lang="es-MX" sz="2000" dirty="0"/>
              <a:t>Muestra una vista rápida de un </a:t>
            </a:r>
            <a:r>
              <a:rPr lang="es-MX" sz="2000" dirty="0" err="1"/>
              <a:t>dataframe</a:t>
            </a:r>
            <a:endParaRPr lang="es-MX" sz="2000" b="1" dirty="0">
              <a:solidFill>
                <a:schemeClr val="accent1">
                  <a:lumMod val="75000"/>
                </a:schemeClr>
              </a:solidFill>
            </a:endParaRPr>
          </a:p>
          <a:p>
            <a:r>
              <a:rPr lang="es-MX" sz="1600" dirty="0"/>
              <a:t>	</a:t>
            </a:r>
            <a:r>
              <a:rPr lang="es-MX" dirty="0"/>
              <a:t>Proporciona un resumen de un </a:t>
            </a:r>
            <a:r>
              <a:rPr lang="es-MX" dirty="0" err="1"/>
              <a:t>dataframe</a:t>
            </a:r>
            <a:r>
              <a:rPr lang="es-MX" dirty="0"/>
              <a:t> sin los gráficos (est, descriptiva)</a:t>
            </a:r>
            <a:endParaRPr lang="es-MX" sz="1600" dirty="0"/>
          </a:p>
          <a:p>
            <a:r>
              <a:rPr lang="es-MX" sz="2000" dirty="0"/>
              <a:t>Limpia los nombres de las columnas para hacerlas más legibles</a:t>
            </a:r>
          </a:p>
          <a:p>
            <a:r>
              <a:rPr lang="es-MX" sz="2000" dirty="0"/>
              <a:t>Ordena las filas de un </a:t>
            </a:r>
            <a:r>
              <a:rPr lang="es-MX" sz="2000" dirty="0" err="1"/>
              <a:t>dataframe</a:t>
            </a:r>
            <a:r>
              <a:rPr lang="es-MX" sz="2000" dirty="0"/>
              <a:t> según las columnas indicadas.</a:t>
            </a:r>
          </a:p>
          <a:p>
            <a:r>
              <a:rPr lang="es-MX" sz="2000" dirty="0"/>
              <a:t>Filtra las filas de un </a:t>
            </a:r>
            <a:r>
              <a:rPr lang="es-MX" sz="2000" dirty="0" err="1"/>
              <a:t>dataframe</a:t>
            </a:r>
            <a:r>
              <a:rPr lang="es-MX" sz="2000" dirty="0"/>
              <a:t> según una condición dada.</a:t>
            </a:r>
            <a:endParaRPr lang="es-MX" sz="2000" b="1" dirty="0">
              <a:solidFill>
                <a:schemeClr val="accent1">
                  <a:lumMod val="75000"/>
                </a:schemeClr>
              </a:solidFill>
            </a:endParaRPr>
          </a:p>
          <a:p>
            <a:r>
              <a:rPr lang="es-MX" sz="2000" dirty="0"/>
              <a:t>Resume el </a:t>
            </a:r>
            <a:r>
              <a:rPr lang="es-MX" sz="2000" dirty="0" err="1"/>
              <a:t>dataframe</a:t>
            </a:r>
            <a:r>
              <a:rPr lang="es-MX" sz="2000" dirty="0"/>
              <a:t> aplicando funciones agregadas a las columnas.</a:t>
            </a:r>
          </a:p>
          <a:p>
            <a:r>
              <a:rPr lang="es-MX" sz="1600" dirty="0"/>
              <a:t>Agrupa las filas por una o varias columnas para realizar operaciones posteriores en cada grupo.</a:t>
            </a:r>
          </a:p>
          <a:p>
            <a:r>
              <a:rPr lang="es-MX" sz="2000" dirty="0"/>
              <a:t>Devuelve el valor máximo de un vector o columna.</a:t>
            </a:r>
          </a:p>
          <a:p>
            <a:r>
              <a:rPr lang="es-MX" sz="2000" dirty="0"/>
              <a:t>Devuelve el valor </a:t>
            </a:r>
            <a:r>
              <a:rPr lang="es-MX" sz="2000" dirty="0" err="1"/>
              <a:t>minimo</a:t>
            </a:r>
            <a:r>
              <a:rPr lang="es-MX" sz="2000" dirty="0"/>
              <a:t> de un vector o columna.</a:t>
            </a:r>
          </a:p>
          <a:p>
            <a:r>
              <a:rPr lang="es-MX" sz="2000" dirty="0"/>
              <a:t>Elimina las filas con valores NA de un </a:t>
            </a:r>
            <a:r>
              <a:rPr lang="es-MX" sz="2000" dirty="0" err="1"/>
              <a:t>dataframe</a:t>
            </a:r>
            <a:endParaRPr lang="es-MX" sz="2000" b="1" dirty="0">
              <a:solidFill>
                <a:schemeClr val="accent1">
                  <a:lumMod val="75000"/>
                </a:schemeClr>
              </a:solidFill>
            </a:endParaRPr>
          </a:p>
          <a:p>
            <a:r>
              <a:rPr lang="es-MX" sz="2000" dirty="0"/>
              <a:t>Calcula la media de un vector o columna.</a:t>
            </a:r>
          </a:p>
          <a:p>
            <a:r>
              <a:rPr lang="es-MX" sz="2000" dirty="0"/>
              <a:t>Divide una columna en varias basadas en un delimitador.</a:t>
            </a:r>
          </a:p>
          <a:p>
            <a:r>
              <a:rPr lang="es-MX" sz="2000" dirty="0"/>
              <a:t>Combina varias columnas en una sola.</a:t>
            </a:r>
          </a:p>
          <a:p>
            <a:r>
              <a:rPr lang="es-MX" sz="2000" dirty="0"/>
              <a:t>Crea o modifica columnas de un </a:t>
            </a:r>
            <a:r>
              <a:rPr lang="es-MX" sz="2000" dirty="0" err="1"/>
              <a:t>dataframe</a:t>
            </a:r>
            <a:r>
              <a:rPr lang="es-MX" sz="2000" dirty="0"/>
              <a:t>.</a:t>
            </a:r>
          </a:p>
          <a:p>
            <a:endParaRPr lang="es-MX" sz="1600" b="1" dirty="0">
              <a:solidFill>
                <a:schemeClr val="accent1">
                  <a:lumMod val="75000"/>
                </a:schemeClr>
              </a:solidFill>
            </a:endParaRPr>
          </a:p>
          <a:p>
            <a:endParaRPr lang="es-MX" sz="1600" b="1" dirty="0">
              <a:solidFill>
                <a:schemeClr val="accent1">
                  <a:lumMod val="75000"/>
                </a:schemeClr>
              </a:solidFill>
            </a:endParaRPr>
          </a:p>
        </p:txBody>
      </p:sp>
    </p:spTree>
    <p:extLst>
      <p:ext uri="{BB962C8B-B14F-4D97-AF65-F5344CB8AC3E}">
        <p14:creationId xmlns:p14="http://schemas.microsoft.com/office/powerpoint/2010/main" val="203213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58E5B55-8B38-DDF7-CA70-2EDDAC20F3C5}"/>
              </a:ext>
            </a:extLst>
          </p:cNvPr>
          <p:cNvPicPr>
            <a:picLocks noChangeAspect="1"/>
          </p:cNvPicPr>
          <p:nvPr/>
        </p:nvPicPr>
        <p:blipFill>
          <a:blip r:embed="rId2"/>
          <a:stretch>
            <a:fillRect/>
          </a:stretch>
        </p:blipFill>
        <p:spPr>
          <a:xfrm>
            <a:off x="497077" y="292448"/>
            <a:ext cx="6105429" cy="1489528"/>
          </a:xfrm>
          <a:prstGeom prst="rect">
            <a:avLst/>
          </a:prstGeom>
        </p:spPr>
      </p:pic>
      <p:sp>
        <p:nvSpPr>
          <p:cNvPr id="6" name="CuadroTexto 5">
            <a:extLst>
              <a:ext uri="{FF2B5EF4-FFF2-40B4-BE49-F238E27FC236}">
                <a16:creationId xmlns:a16="http://schemas.microsoft.com/office/drawing/2014/main" id="{F56EC458-2ACB-0CEA-95C9-DAB1802DFADA}"/>
              </a:ext>
            </a:extLst>
          </p:cNvPr>
          <p:cNvSpPr txBox="1"/>
          <p:nvPr/>
        </p:nvSpPr>
        <p:spPr>
          <a:xfrm>
            <a:off x="7167282" y="822442"/>
            <a:ext cx="4693023" cy="1477328"/>
          </a:xfrm>
          <a:prstGeom prst="rect">
            <a:avLst/>
          </a:prstGeom>
          <a:noFill/>
        </p:spPr>
        <p:txBody>
          <a:bodyPr wrap="square" rtlCol="0">
            <a:spAutoFit/>
          </a:bodyPr>
          <a:lstStyle/>
          <a:p>
            <a:r>
              <a:rPr lang="en-US" dirty="0" err="1"/>
              <a:t>install.packages</a:t>
            </a:r>
            <a:r>
              <a:rPr lang="en-US" dirty="0"/>
              <a:t>('</a:t>
            </a:r>
            <a:r>
              <a:rPr lang="en-US" dirty="0" err="1"/>
              <a:t>SimDesign</a:t>
            </a:r>
            <a:r>
              <a:rPr lang="en-US" dirty="0"/>
              <a:t>’)</a:t>
            </a:r>
          </a:p>
          <a:p>
            <a:r>
              <a:rPr lang="en-US" dirty="0"/>
              <a:t>library(</a:t>
            </a:r>
            <a:r>
              <a:rPr lang="en-US" dirty="0" err="1"/>
              <a:t>SimDesign</a:t>
            </a:r>
            <a:r>
              <a:rPr lang="en-US" dirty="0"/>
              <a:t>)</a:t>
            </a:r>
          </a:p>
          <a:p>
            <a:r>
              <a:rPr lang="en-US" dirty="0" err="1"/>
              <a:t>actual_temp</a:t>
            </a:r>
            <a:r>
              <a:rPr lang="en-US" dirty="0"/>
              <a:t>&lt;-c(68.3,70, 72.4, 71, 67, 70)</a:t>
            </a:r>
          </a:p>
          <a:p>
            <a:r>
              <a:rPr lang="en-US" dirty="0" err="1"/>
              <a:t>predicted_temp</a:t>
            </a:r>
            <a:r>
              <a:rPr lang="en-US" dirty="0"/>
              <a:t>&lt;-c(67.9, 69, 71.5, 70, 67, 69)</a:t>
            </a:r>
          </a:p>
          <a:p>
            <a:r>
              <a:rPr lang="en-US" dirty="0"/>
              <a:t>bias(</a:t>
            </a:r>
            <a:r>
              <a:rPr lang="en-US" dirty="0" err="1"/>
              <a:t>actual_temp</a:t>
            </a:r>
            <a:r>
              <a:rPr lang="en-US" dirty="0"/>
              <a:t>, </a:t>
            </a:r>
            <a:r>
              <a:rPr lang="en-US" dirty="0" err="1"/>
              <a:t>predicted_temp</a:t>
            </a:r>
            <a:r>
              <a:rPr lang="en-US" dirty="0"/>
              <a:t>)</a:t>
            </a:r>
            <a:endParaRPr lang="es-MX" dirty="0"/>
          </a:p>
        </p:txBody>
      </p:sp>
      <p:sp>
        <p:nvSpPr>
          <p:cNvPr id="7" name="CuadroTexto 6">
            <a:extLst>
              <a:ext uri="{FF2B5EF4-FFF2-40B4-BE49-F238E27FC236}">
                <a16:creationId xmlns:a16="http://schemas.microsoft.com/office/drawing/2014/main" id="{E04828AD-F0FC-D70A-3821-93F7E36BD04B}"/>
              </a:ext>
            </a:extLst>
          </p:cNvPr>
          <p:cNvSpPr txBox="1"/>
          <p:nvPr/>
        </p:nvSpPr>
        <p:spPr>
          <a:xfrm>
            <a:off x="497077" y="2137616"/>
            <a:ext cx="6481947" cy="1200329"/>
          </a:xfrm>
          <a:prstGeom prst="rect">
            <a:avLst/>
          </a:prstGeom>
          <a:noFill/>
        </p:spPr>
        <p:txBody>
          <a:bodyPr wrap="square" rtlCol="0">
            <a:spAutoFit/>
          </a:bodyPr>
          <a:lstStyle/>
          <a:p>
            <a:pPr algn="just"/>
            <a:r>
              <a:rPr lang="es-MX" b="0" i="0" dirty="0">
                <a:solidFill>
                  <a:srgbClr val="1F1F1F"/>
                </a:solidFill>
                <a:effectLst/>
                <a:latin typeface="Source Sans Pro" panose="020B0503030403020204" pitchFamily="34" charset="0"/>
              </a:rPr>
              <a:t>Todo analista de datos encontrará un elemento de sesgo en algún momento del proceso de análisis de datos. Por eso es tan importante saber cómo identificar y gestionar los datos sesgados siempre que sea posible. </a:t>
            </a:r>
            <a:endParaRPr lang="es-MX" dirty="0"/>
          </a:p>
        </p:txBody>
      </p:sp>
      <p:sp>
        <p:nvSpPr>
          <p:cNvPr id="8" name="CuadroTexto 7">
            <a:extLst>
              <a:ext uri="{FF2B5EF4-FFF2-40B4-BE49-F238E27FC236}">
                <a16:creationId xmlns:a16="http://schemas.microsoft.com/office/drawing/2014/main" id="{5DFD9AFA-59F8-9C79-9CE4-974551F946FC}"/>
              </a:ext>
            </a:extLst>
          </p:cNvPr>
          <p:cNvSpPr txBox="1"/>
          <p:nvPr/>
        </p:nvSpPr>
        <p:spPr>
          <a:xfrm>
            <a:off x="497077" y="3975973"/>
            <a:ext cx="11053947" cy="2400657"/>
          </a:xfrm>
          <a:prstGeom prst="rect">
            <a:avLst/>
          </a:prstGeom>
          <a:noFill/>
        </p:spPr>
        <p:txBody>
          <a:bodyPr wrap="square" rtlCol="0">
            <a:spAutoFit/>
          </a:bodyPr>
          <a:lstStyle/>
          <a:p>
            <a:pPr algn="just"/>
            <a:r>
              <a:rPr lang="es-MX" b="0" i="0" dirty="0">
                <a:solidFill>
                  <a:srgbClr val="1F1F1F"/>
                </a:solidFill>
                <a:effectLst/>
                <a:latin typeface="var(--cds-font-family-source-sans-pro)"/>
              </a:rPr>
              <a:t>La función </a:t>
            </a:r>
            <a:r>
              <a:rPr lang="es-MX" b="0" i="0" dirty="0" err="1">
                <a:solidFill>
                  <a:srgbClr val="1F1F1F"/>
                </a:solidFill>
                <a:effectLst/>
                <a:latin typeface="var(--cds-font-family-source-sans-pro)"/>
              </a:rPr>
              <a:t>sample</a:t>
            </a:r>
            <a:r>
              <a:rPr lang="es-MX" b="0" i="0" dirty="0">
                <a:solidFill>
                  <a:srgbClr val="1F1F1F"/>
                </a:solidFill>
                <a:effectLst/>
                <a:latin typeface="var(--cds-font-family-source-sans-pro)"/>
              </a:rPr>
              <a:t>() es solo una de las muchas funciones y métodos en R que puedes usar para abordar el sesgo de tus datos. Dependiendo del tipo de análisis que estés realizando, es posible que tengas que incorporar algunos procesos avanzados en tu programación. </a:t>
            </a:r>
          </a:p>
          <a:p>
            <a:pPr algn="just"/>
            <a:endParaRPr lang="es-MX" sz="1600" u="sng" dirty="0">
              <a:solidFill>
                <a:srgbClr val="1F1F1F"/>
              </a:solidFill>
              <a:latin typeface="var(--cds-font-family-source-sans-pro)"/>
              <a:hlinkClick r:id="rId3"/>
            </a:endParaRPr>
          </a:p>
          <a:p>
            <a:pPr algn="just"/>
            <a:r>
              <a:rPr lang="es-MX" sz="1600" b="1" i="0" u="sng" dirty="0">
                <a:solidFill>
                  <a:srgbClr val="1F1F1F"/>
                </a:solidFill>
                <a:effectLst/>
                <a:latin typeface="unset"/>
                <a:hlinkClick r:id="rId3"/>
              </a:rPr>
              <a:t>Función de sesgo:</a:t>
            </a:r>
            <a:r>
              <a:rPr lang="es-MX" sz="1600" b="0" i="0" dirty="0">
                <a:solidFill>
                  <a:srgbClr val="1F1F1F"/>
                </a:solidFill>
                <a:effectLst/>
                <a:latin typeface="var(--cds-font-family-source-sans-pro)"/>
              </a:rPr>
              <a:t> Esta página web es un buen punto de partida para aprender cómo la función de sesgo en R puede ayudarte a identificar y gestionar el sesgo en tu análisis.</a:t>
            </a:r>
          </a:p>
          <a:p>
            <a:pPr algn="l">
              <a:buFont typeface="Arial" panose="020B0604020202020204" pitchFamily="34" charset="0"/>
              <a:buChar char="•"/>
            </a:pPr>
            <a:r>
              <a:rPr lang="es-MX" sz="1600" b="1" i="0" u="sng" dirty="0">
                <a:solidFill>
                  <a:srgbClr val="1F1F1F"/>
                </a:solidFill>
                <a:effectLst/>
                <a:latin typeface="unset"/>
                <a:hlinkClick r:id="rId4"/>
              </a:rPr>
              <a:t>Ética de la ciencia de datos</a:t>
            </a:r>
            <a:r>
              <a:rPr lang="es-MX" sz="1600" b="0" i="0" dirty="0">
                <a:solidFill>
                  <a:srgbClr val="1F1F1F"/>
                </a:solidFill>
                <a:effectLst/>
                <a:latin typeface="var(--cds-font-family-source-sans-pro)"/>
              </a:rPr>
              <a:t>: Este curso en línea proporciona diapositivas, vídeos y ejercicios para ayudarte a aprender más sobre la ética en el mundo del análisis computacional de datos. Incluye información sobre la privacidad de los datos, su tergiversación y la aplicación de la ética a tus visualizaciones.</a:t>
            </a:r>
          </a:p>
        </p:txBody>
      </p:sp>
    </p:spTree>
    <p:extLst>
      <p:ext uri="{BB962C8B-B14F-4D97-AF65-F5344CB8AC3E}">
        <p14:creationId xmlns:p14="http://schemas.microsoft.com/office/powerpoint/2010/main" val="3691132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E30439A-8A5B-46EC-8283-9B6B031D40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7"/>
            <a:ext cx="12192001" cy="6858000"/>
          </a:xfrm>
          <a:prstGeom prst="rect">
            <a:avLst/>
          </a:prstGeom>
          <a:gradFill>
            <a:gsLst>
              <a:gs pos="0">
                <a:srgbClr val="000000"/>
              </a:gs>
              <a:gs pos="100000">
                <a:schemeClr val="accent1">
                  <a:lumMod val="75000"/>
                </a:schemeClr>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55521" y="-1720"/>
            <a:ext cx="11750040" cy="6840685"/>
          </a:xfrm>
          <a:prstGeom prst="rect">
            <a:avLst/>
          </a:prstGeom>
          <a:gradFill>
            <a:gsLst>
              <a:gs pos="21000">
                <a:schemeClr val="accent1">
                  <a:lumMod val="50000"/>
                  <a:alpha val="61000"/>
                </a:schemeClr>
              </a:gs>
              <a:gs pos="100000">
                <a:schemeClr val="accent1">
                  <a:alpha val="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6054" y="-1291"/>
            <a:ext cx="3608179" cy="6858864"/>
          </a:xfrm>
          <a:prstGeom prst="rect">
            <a:avLst/>
          </a:prstGeom>
          <a:gradFill>
            <a:gsLst>
              <a:gs pos="0">
                <a:schemeClr val="accent1">
                  <a:lumMod val="75000"/>
                  <a:alpha val="0"/>
                </a:schemeClr>
              </a:gs>
              <a:gs pos="99000">
                <a:srgbClr val="000000">
                  <a:alpha val="4100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274173">
            <a:off x="6059728" y="779270"/>
            <a:ext cx="4967533" cy="4988390"/>
          </a:xfrm>
          <a:prstGeom prst="ellipse">
            <a:avLst/>
          </a:prstGeom>
          <a:gradFill>
            <a:gsLst>
              <a:gs pos="0">
                <a:schemeClr val="accent1">
                  <a:alpha val="24000"/>
                </a:schemeClr>
              </a:gs>
              <a:gs pos="79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18FC57E-C954-6879-5B1B-F83B0DF73F18}"/>
              </a:ext>
            </a:extLst>
          </p:cNvPr>
          <p:cNvSpPr>
            <a:spLocks noGrp="1"/>
          </p:cNvSpPr>
          <p:nvPr>
            <p:ph type="title"/>
          </p:nvPr>
        </p:nvSpPr>
        <p:spPr>
          <a:xfrm>
            <a:off x="-397864" y="968886"/>
            <a:ext cx="8941358" cy="3268520"/>
          </a:xfrm>
        </p:spPr>
        <p:txBody>
          <a:bodyPr vert="horz" lIns="91440" tIns="45720" rIns="91440" bIns="45720" rtlCol="0" anchor="b">
            <a:normAutofit/>
          </a:bodyPr>
          <a:lstStyle/>
          <a:p>
            <a:pPr algn="r"/>
            <a:r>
              <a:rPr lang="en-US" sz="7200" kern="1200" dirty="0" err="1">
                <a:solidFill>
                  <a:srgbClr val="FFFFFF"/>
                </a:solidFill>
                <a:latin typeface="+mj-lt"/>
                <a:ea typeface="+mj-ea"/>
                <a:cs typeface="+mj-cs"/>
              </a:rPr>
              <a:t>Visualizaciones</a:t>
            </a:r>
            <a:r>
              <a:rPr lang="en-US" sz="7200" kern="1200" dirty="0">
                <a:solidFill>
                  <a:srgbClr val="FFFFFF"/>
                </a:solidFill>
                <a:latin typeface="+mj-lt"/>
                <a:ea typeface="+mj-ea"/>
                <a:cs typeface="+mj-cs"/>
              </a:rPr>
              <a:t> </a:t>
            </a:r>
            <a:r>
              <a:rPr lang="en-US" sz="7200" kern="1200" dirty="0" err="1">
                <a:solidFill>
                  <a:srgbClr val="FFFFFF"/>
                </a:solidFill>
                <a:latin typeface="+mj-lt"/>
                <a:ea typeface="+mj-ea"/>
                <a:cs typeface="+mj-cs"/>
              </a:rPr>
              <a:t>en</a:t>
            </a:r>
            <a:r>
              <a:rPr lang="en-US" sz="7200" kern="1200" dirty="0">
                <a:solidFill>
                  <a:srgbClr val="FFFFFF"/>
                </a:solidFill>
                <a:latin typeface="+mj-lt"/>
                <a:ea typeface="+mj-ea"/>
                <a:cs typeface="+mj-cs"/>
              </a:rPr>
              <a:t> R</a:t>
            </a:r>
          </a:p>
        </p:txBody>
      </p:sp>
      <p:sp>
        <p:nvSpPr>
          <p:cNvPr id="17" name="Rectangle 16">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6314" y="4480038"/>
            <a:ext cx="12179371" cy="2377962"/>
          </a:xfrm>
          <a:prstGeom prst="rect">
            <a:avLst/>
          </a:prstGeom>
          <a:gradFill>
            <a:gsLst>
              <a:gs pos="0">
                <a:schemeClr val="accent1">
                  <a:lumMod val="75000"/>
                  <a:alpha val="50000"/>
                </a:schemeClr>
              </a:gs>
              <a:gs pos="99000">
                <a:srgbClr val="000000">
                  <a:alpha val="34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3947E58-F088-49F1-A3D1-DEA690192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967085" y="1632660"/>
            <a:ext cx="6857572" cy="3592258"/>
          </a:xfrm>
          <a:prstGeom prst="rect">
            <a:avLst/>
          </a:prstGeom>
          <a:gradFill>
            <a:gsLst>
              <a:gs pos="0">
                <a:schemeClr val="accent1">
                  <a:lumMod val="75000"/>
                  <a:alpha val="50000"/>
                </a:schemeClr>
              </a:gs>
              <a:gs pos="99000">
                <a:srgbClr val="000000">
                  <a:alpha val="0"/>
                </a:srgb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1166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6B044DB-C48E-4A82-82D4-922536FE4385}"/>
              </a:ext>
            </a:extLst>
          </p:cNvPr>
          <p:cNvPicPr>
            <a:picLocks noChangeAspect="1"/>
          </p:cNvPicPr>
          <p:nvPr/>
        </p:nvPicPr>
        <p:blipFill>
          <a:blip r:embed="rId2"/>
          <a:stretch>
            <a:fillRect/>
          </a:stretch>
        </p:blipFill>
        <p:spPr>
          <a:xfrm>
            <a:off x="808728" y="323416"/>
            <a:ext cx="2505425" cy="6211167"/>
          </a:xfrm>
          <a:prstGeom prst="rect">
            <a:avLst/>
          </a:prstGeom>
        </p:spPr>
      </p:pic>
      <p:pic>
        <p:nvPicPr>
          <p:cNvPr id="3" name="Imagen 2">
            <a:extLst>
              <a:ext uri="{FF2B5EF4-FFF2-40B4-BE49-F238E27FC236}">
                <a16:creationId xmlns:a16="http://schemas.microsoft.com/office/drawing/2014/main" id="{72764568-E5EA-2FBA-A620-22E18D1B1712}"/>
              </a:ext>
            </a:extLst>
          </p:cNvPr>
          <p:cNvPicPr>
            <a:picLocks noChangeAspect="1"/>
          </p:cNvPicPr>
          <p:nvPr/>
        </p:nvPicPr>
        <p:blipFill>
          <a:blip r:embed="rId3"/>
          <a:stretch>
            <a:fillRect/>
          </a:stretch>
        </p:blipFill>
        <p:spPr>
          <a:xfrm>
            <a:off x="4202960" y="618786"/>
            <a:ext cx="6643690" cy="3083785"/>
          </a:xfrm>
          <a:prstGeom prst="rect">
            <a:avLst/>
          </a:prstGeom>
        </p:spPr>
      </p:pic>
      <p:pic>
        <p:nvPicPr>
          <p:cNvPr id="6" name="Imagen 5">
            <a:extLst>
              <a:ext uri="{FF2B5EF4-FFF2-40B4-BE49-F238E27FC236}">
                <a16:creationId xmlns:a16="http://schemas.microsoft.com/office/drawing/2014/main" id="{B9C44D60-B004-121B-E42D-09CBA88C11AB}"/>
              </a:ext>
            </a:extLst>
          </p:cNvPr>
          <p:cNvPicPr>
            <a:picLocks noChangeAspect="1"/>
          </p:cNvPicPr>
          <p:nvPr/>
        </p:nvPicPr>
        <p:blipFill>
          <a:blip r:embed="rId4"/>
          <a:stretch>
            <a:fillRect/>
          </a:stretch>
        </p:blipFill>
        <p:spPr>
          <a:xfrm>
            <a:off x="6491623" y="4179269"/>
            <a:ext cx="3660390" cy="2355314"/>
          </a:xfrm>
          <a:prstGeom prst="rect">
            <a:avLst/>
          </a:prstGeom>
        </p:spPr>
      </p:pic>
    </p:spTree>
    <p:extLst>
      <p:ext uri="{BB962C8B-B14F-4D97-AF65-F5344CB8AC3E}">
        <p14:creationId xmlns:p14="http://schemas.microsoft.com/office/powerpoint/2010/main" val="34082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91DE1A9-1834-35C0-FBE3-BA33FEDA1846}"/>
              </a:ext>
            </a:extLst>
          </p:cNvPr>
          <p:cNvPicPr>
            <a:picLocks noChangeAspect="1"/>
          </p:cNvPicPr>
          <p:nvPr/>
        </p:nvPicPr>
        <p:blipFill>
          <a:blip r:embed="rId2"/>
          <a:stretch>
            <a:fillRect/>
          </a:stretch>
        </p:blipFill>
        <p:spPr>
          <a:xfrm>
            <a:off x="487379" y="297934"/>
            <a:ext cx="5039362" cy="1059803"/>
          </a:xfrm>
          <a:prstGeom prst="rect">
            <a:avLst/>
          </a:prstGeom>
        </p:spPr>
      </p:pic>
      <p:pic>
        <p:nvPicPr>
          <p:cNvPr id="7" name="Imagen 6">
            <a:extLst>
              <a:ext uri="{FF2B5EF4-FFF2-40B4-BE49-F238E27FC236}">
                <a16:creationId xmlns:a16="http://schemas.microsoft.com/office/drawing/2014/main" id="{739F97E3-BB84-006A-0A52-F28B60845114}"/>
              </a:ext>
            </a:extLst>
          </p:cNvPr>
          <p:cNvPicPr>
            <a:picLocks noChangeAspect="1"/>
          </p:cNvPicPr>
          <p:nvPr/>
        </p:nvPicPr>
        <p:blipFill>
          <a:blip r:embed="rId3"/>
          <a:stretch>
            <a:fillRect/>
          </a:stretch>
        </p:blipFill>
        <p:spPr>
          <a:xfrm>
            <a:off x="294789" y="2392937"/>
            <a:ext cx="6002916" cy="1036063"/>
          </a:xfrm>
          <a:prstGeom prst="rect">
            <a:avLst/>
          </a:prstGeom>
        </p:spPr>
      </p:pic>
      <p:pic>
        <p:nvPicPr>
          <p:cNvPr id="9" name="Imagen 8">
            <a:extLst>
              <a:ext uri="{FF2B5EF4-FFF2-40B4-BE49-F238E27FC236}">
                <a16:creationId xmlns:a16="http://schemas.microsoft.com/office/drawing/2014/main" id="{A4A8BB5F-8053-29A2-B275-E69B427BDC2D}"/>
              </a:ext>
            </a:extLst>
          </p:cNvPr>
          <p:cNvPicPr>
            <a:picLocks noChangeAspect="1"/>
          </p:cNvPicPr>
          <p:nvPr/>
        </p:nvPicPr>
        <p:blipFill>
          <a:blip r:embed="rId4"/>
          <a:stretch>
            <a:fillRect/>
          </a:stretch>
        </p:blipFill>
        <p:spPr>
          <a:xfrm>
            <a:off x="6297705" y="1055982"/>
            <a:ext cx="5566950" cy="1412025"/>
          </a:xfrm>
          <a:prstGeom prst="rect">
            <a:avLst/>
          </a:prstGeom>
        </p:spPr>
      </p:pic>
      <p:pic>
        <p:nvPicPr>
          <p:cNvPr id="11" name="Imagen 10">
            <a:extLst>
              <a:ext uri="{FF2B5EF4-FFF2-40B4-BE49-F238E27FC236}">
                <a16:creationId xmlns:a16="http://schemas.microsoft.com/office/drawing/2014/main" id="{495739E6-8E00-59DB-853B-9A41C9E4D287}"/>
              </a:ext>
            </a:extLst>
          </p:cNvPr>
          <p:cNvPicPr>
            <a:picLocks noChangeAspect="1"/>
          </p:cNvPicPr>
          <p:nvPr/>
        </p:nvPicPr>
        <p:blipFill>
          <a:blip r:embed="rId5"/>
          <a:stretch>
            <a:fillRect/>
          </a:stretch>
        </p:blipFill>
        <p:spPr>
          <a:xfrm>
            <a:off x="6660775" y="3870759"/>
            <a:ext cx="4386292" cy="1038468"/>
          </a:xfrm>
          <a:prstGeom prst="rect">
            <a:avLst/>
          </a:prstGeom>
        </p:spPr>
      </p:pic>
      <p:pic>
        <p:nvPicPr>
          <p:cNvPr id="3" name="Imagen 2">
            <a:extLst>
              <a:ext uri="{FF2B5EF4-FFF2-40B4-BE49-F238E27FC236}">
                <a16:creationId xmlns:a16="http://schemas.microsoft.com/office/drawing/2014/main" id="{E7A18163-424B-7E2C-606F-B911FFF8130D}"/>
              </a:ext>
            </a:extLst>
          </p:cNvPr>
          <p:cNvPicPr>
            <a:picLocks noChangeAspect="1"/>
          </p:cNvPicPr>
          <p:nvPr/>
        </p:nvPicPr>
        <p:blipFill>
          <a:blip r:embed="rId6"/>
          <a:stretch>
            <a:fillRect/>
          </a:stretch>
        </p:blipFill>
        <p:spPr>
          <a:xfrm>
            <a:off x="389359" y="4389993"/>
            <a:ext cx="6002917" cy="1640172"/>
          </a:xfrm>
          <a:prstGeom prst="rect">
            <a:avLst/>
          </a:prstGeom>
        </p:spPr>
      </p:pic>
    </p:spTree>
    <p:extLst>
      <p:ext uri="{BB962C8B-B14F-4D97-AF65-F5344CB8AC3E}">
        <p14:creationId xmlns:p14="http://schemas.microsoft.com/office/powerpoint/2010/main" val="25398243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0DBD300-8FD9-B2E3-395F-8C1D283B667B}"/>
              </a:ext>
            </a:extLst>
          </p:cNvPr>
          <p:cNvPicPr>
            <a:picLocks noChangeAspect="1"/>
          </p:cNvPicPr>
          <p:nvPr/>
        </p:nvPicPr>
        <p:blipFill>
          <a:blip r:embed="rId2"/>
          <a:stretch>
            <a:fillRect/>
          </a:stretch>
        </p:blipFill>
        <p:spPr>
          <a:xfrm>
            <a:off x="267396" y="974116"/>
            <a:ext cx="3368159" cy="1256329"/>
          </a:xfrm>
          <a:prstGeom prst="rect">
            <a:avLst/>
          </a:prstGeom>
        </p:spPr>
      </p:pic>
      <p:pic>
        <p:nvPicPr>
          <p:cNvPr id="8" name="Imagen 7">
            <a:extLst>
              <a:ext uri="{FF2B5EF4-FFF2-40B4-BE49-F238E27FC236}">
                <a16:creationId xmlns:a16="http://schemas.microsoft.com/office/drawing/2014/main" id="{3C2999F4-5D63-9A59-009B-AD8A1F7DC141}"/>
              </a:ext>
            </a:extLst>
          </p:cNvPr>
          <p:cNvPicPr>
            <a:picLocks noChangeAspect="1"/>
          </p:cNvPicPr>
          <p:nvPr/>
        </p:nvPicPr>
        <p:blipFill>
          <a:blip r:embed="rId3"/>
          <a:stretch>
            <a:fillRect/>
          </a:stretch>
        </p:blipFill>
        <p:spPr>
          <a:xfrm>
            <a:off x="1054607" y="3294529"/>
            <a:ext cx="5968867" cy="3354462"/>
          </a:xfrm>
          <a:prstGeom prst="rect">
            <a:avLst/>
          </a:prstGeom>
        </p:spPr>
      </p:pic>
      <p:pic>
        <p:nvPicPr>
          <p:cNvPr id="11" name="Imagen 10">
            <a:extLst>
              <a:ext uri="{FF2B5EF4-FFF2-40B4-BE49-F238E27FC236}">
                <a16:creationId xmlns:a16="http://schemas.microsoft.com/office/drawing/2014/main" id="{970F36D9-B6D7-616F-4095-766D2EE1EADF}"/>
              </a:ext>
            </a:extLst>
          </p:cNvPr>
          <p:cNvPicPr>
            <a:picLocks noChangeAspect="1"/>
          </p:cNvPicPr>
          <p:nvPr/>
        </p:nvPicPr>
        <p:blipFill>
          <a:blip r:embed="rId4"/>
          <a:stretch>
            <a:fillRect/>
          </a:stretch>
        </p:blipFill>
        <p:spPr>
          <a:xfrm>
            <a:off x="4039041" y="874789"/>
            <a:ext cx="8152959" cy="1954933"/>
          </a:xfrm>
          <a:prstGeom prst="rect">
            <a:avLst/>
          </a:prstGeom>
        </p:spPr>
      </p:pic>
    </p:spTree>
    <p:extLst>
      <p:ext uri="{BB962C8B-B14F-4D97-AF65-F5344CB8AC3E}">
        <p14:creationId xmlns:p14="http://schemas.microsoft.com/office/powerpoint/2010/main" val="374216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0BB39C2-867C-B55B-16E6-2AAF00A86D1B}"/>
              </a:ext>
            </a:extLst>
          </p:cNvPr>
          <p:cNvPicPr>
            <a:picLocks noChangeAspect="1"/>
          </p:cNvPicPr>
          <p:nvPr/>
        </p:nvPicPr>
        <p:blipFill>
          <a:blip r:embed="rId2"/>
          <a:stretch>
            <a:fillRect/>
          </a:stretch>
        </p:blipFill>
        <p:spPr>
          <a:xfrm>
            <a:off x="504919" y="797073"/>
            <a:ext cx="10698068" cy="2391109"/>
          </a:xfrm>
          <a:prstGeom prst="rect">
            <a:avLst/>
          </a:prstGeom>
        </p:spPr>
      </p:pic>
      <p:pic>
        <p:nvPicPr>
          <p:cNvPr id="7" name="Imagen 6">
            <a:extLst>
              <a:ext uri="{FF2B5EF4-FFF2-40B4-BE49-F238E27FC236}">
                <a16:creationId xmlns:a16="http://schemas.microsoft.com/office/drawing/2014/main" id="{96FFD246-4C8E-86DB-3927-675CFA407976}"/>
              </a:ext>
            </a:extLst>
          </p:cNvPr>
          <p:cNvPicPr>
            <a:picLocks noChangeAspect="1"/>
          </p:cNvPicPr>
          <p:nvPr/>
        </p:nvPicPr>
        <p:blipFill>
          <a:blip r:embed="rId3"/>
          <a:stretch>
            <a:fillRect/>
          </a:stretch>
        </p:blipFill>
        <p:spPr>
          <a:xfrm>
            <a:off x="351623" y="3898418"/>
            <a:ext cx="11488753" cy="1562318"/>
          </a:xfrm>
          <a:prstGeom prst="rect">
            <a:avLst/>
          </a:prstGeom>
        </p:spPr>
      </p:pic>
    </p:spTree>
    <p:extLst>
      <p:ext uri="{BB962C8B-B14F-4D97-AF65-F5344CB8AC3E}">
        <p14:creationId xmlns:p14="http://schemas.microsoft.com/office/powerpoint/2010/main" val="2924701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46FBD0-8A01-D60C-F407-69CF6F554D7E}"/>
              </a:ext>
            </a:extLst>
          </p:cNvPr>
          <p:cNvSpPr>
            <a:spLocks noGrp="1"/>
          </p:cNvSpPr>
          <p:nvPr>
            <p:ph type="title"/>
          </p:nvPr>
        </p:nvSpPr>
        <p:spPr>
          <a:xfrm>
            <a:off x="636494" y="709986"/>
            <a:ext cx="10515600" cy="562722"/>
          </a:xfrm>
        </p:spPr>
        <p:txBody>
          <a:bodyPr>
            <a:noAutofit/>
          </a:bodyPr>
          <a:lstStyle/>
          <a:p>
            <a:r>
              <a:rPr lang="es-MX" sz="3600" b="1" i="0" dirty="0">
                <a:effectLst/>
                <a:latin typeface="Source Sans Pro" panose="020B0503030403020204" pitchFamily="34" charset="0"/>
              </a:rPr>
              <a:t>Problemas comunes al visualizar en </a:t>
            </a:r>
            <a:endParaRPr lang="es-MX" sz="3600" dirty="0"/>
          </a:p>
        </p:txBody>
      </p:sp>
      <p:sp>
        <p:nvSpPr>
          <p:cNvPr id="3" name="Marcador de contenido 2">
            <a:extLst>
              <a:ext uri="{FF2B5EF4-FFF2-40B4-BE49-F238E27FC236}">
                <a16:creationId xmlns:a16="http://schemas.microsoft.com/office/drawing/2014/main" id="{7E391B51-244E-BE1F-8A7A-89723034B110}"/>
              </a:ext>
            </a:extLst>
          </p:cNvPr>
          <p:cNvSpPr>
            <a:spLocks noGrp="1"/>
          </p:cNvSpPr>
          <p:nvPr>
            <p:ph idx="1"/>
          </p:nvPr>
        </p:nvSpPr>
        <p:spPr>
          <a:xfrm>
            <a:off x="636494" y="1906307"/>
            <a:ext cx="10515600" cy="4351338"/>
          </a:xfrm>
        </p:spPr>
        <p:txBody>
          <a:bodyPr>
            <a:normAutofit fontScale="92500" lnSpcReduction="20000"/>
          </a:bodyPr>
          <a:lstStyle/>
          <a:p>
            <a:pPr algn="l"/>
            <a:r>
              <a:rPr lang="es-MX" b="1" i="0" dirty="0">
                <a:solidFill>
                  <a:srgbClr val="1F1F1F"/>
                </a:solidFill>
                <a:effectLst/>
                <a:latin typeface="unset"/>
              </a:rPr>
              <a:t>Distinción entre mayúsculas y minúsculas </a:t>
            </a:r>
            <a:endParaRPr lang="es-MX" b="1" i="0" dirty="0">
              <a:solidFill>
                <a:srgbClr val="1F1F1F"/>
              </a:solidFill>
              <a:effectLst/>
              <a:latin typeface="Source Sans Pro" panose="020B0503030403020204" pitchFamily="34" charset="0"/>
            </a:endParaRPr>
          </a:p>
          <a:p>
            <a:pPr algn="l"/>
            <a:r>
              <a:rPr lang="es-MX" b="1" i="0" dirty="0">
                <a:solidFill>
                  <a:srgbClr val="1F1F1F"/>
                </a:solidFill>
                <a:effectLst/>
                <a:latin typeface="unset"/>
              </a:rPr>
              <a:t>Equilibrar paréntesis y comillas </a:t>
            </a:r>
            <a:endParaRPr lang="es-MX" b="1" i="0" dirty="0">
              <a:solidFill>
                <a:srgbClr val="1F1F1F"/>
              </a:solidFill>
              <a:effectLst/>
              <a:latin typeface="Source Sans Pro" panose="020B0503030403020204" pitchFamily="34" charset="0"/>
            </a:endParaRPr>
          </a:p>
          <a:p>
            <a:r>
              <a:rPr lang="es-MX" b="1" i="0" dirty="0">
                <a:solidFill>
                  <a:srgbClr val="1F1F1F"/>
                </a:solidFill>
                <a:effectLst/>
                <a:latin typeface="unset"/>
              </a:rPr>
              <a:t>Uso del signo más para agregar capas </a:t>
            </a:r>
            <a:endParaRPr lang="es-MX" b="1" i="0" dirty="0">
              <a:solidFill>
                <a:srgbClr val="1F1F1F"/>
              </a:solidFill>
              <a:effectLst/>
              <a:latin typeface="Source Sans Pro" panose="020B0503030403020204" pitchFamily="34" charset="0"/>
            </a:endParaRPr>
          </a:p>
          <a:p>
            <a:pPr marL="0" indent="0">
              <a:buNone/>
            </a:pPr>
            <a:endParaRPr lang="es-MX" dirty="0"/>
          </a:p>
          <a:p>
            <a:pPr marL="0" indent="0">
              <a:buNone/>
            </a:pPr>
            <a:r>
              <a:rPr lang="es-MX" b="1" i="0" dirty="0">
                <a:solidFill>
                  <a:srgbClr val="1F1F1F"/>
                </a:solidFill>
                <a:effectLst/>
                <a:latin typeface="unset"/>
              </a:rPr>
              <a:t>Recursos de ayuda</a:t>
            </a:r>
          </a:p>
          <a:p>
            <a:r>
              <a:rPr lang="en-US" b="0" i="0" u="sng" dirty="0">
                <a:solidFill>
                  <a:srgbClr val="1F1F1F"/>
                </a:solidFill>
                <a:effectLst/>
                <a:latin typeface="var(--cds-font-family-source-sans-pro)"/>
                <a:hlinkClick r:id="rId2"/>
              </a:rPr>
              <a:t>R for Data Science Online Learning Community</a:t>
            </a:r>
            <a:endParaRPr lang="es-MX" b="0" i="0" dirty="0">
              <a:solidFill>
                <a:srgbClr val="1F1F1F"/>
              </a:solidFill>
              <a:effectLst/>
              <a:latin typeface="var(--cds-font-family-source-sans-pro)"/>
            </a:endParaRPr>
          </a:p>
          <a:p>
            <a:pPr algn="l">
              <a:buFont typeface="Arial" panose="020B0604020202020204" pitchFamily="34" charset="0"/>
              <a:buChar char="•"/>
            </a:pPr>
            <a:r>
              <a:rPr lang="es-MX" b="0" i="0" u="sng" dirty="0" err="1">
                <a:solidFill>
                  <a:srgbClr val="1F1F1F"/>
                </a:solidFill>
                <a:effectLst/>
                <a:latin typeface="var(--cds-font-family-source-sans-pro)"/>
                <a:hlinkClick r:id="rId3"/>
              </a:rPr>
              <a:t>RStudio</a:t>
            </a:r>
            <a:r>
              <a:rPr lang="es-MX" b="0" i="0" u="sng" dirty="0">
                <a:solidFill>
                  <a:srgbClr val="1F1F1F"/>
                </a:solidFill>
                <a:effectLst/>
                <a:latin typeface="var(--cds-font-family-source-sans-pro)"/>
                <a:hlinkClick r:id="rId3"/>
              </a:rPr>
              <a:t> </a:t>
            </a:r>
            <a:r>
              <a:rPr lang="es-MX" b="0" i="0" u="sng" dirty="0" err="1">
                <a:solidFill>
                  <a:srgbClr val="1F1F1F"/>
                </a:solidFill>
                <a:effectLst/>
                <a:latin typeface="var(--cds-font-family-source-sans-pro)"/>
                <a:hlinkClick r:id="rId3"/>
              </a:rPr>
              <a:t>Community</a:t>
            </a:r>
            <a:endParaRPr lang="es-MX" b="0" i="0" dirty="0">
              <a:solidFill>
                <a:srgbClr val="1F1F1F"/>
              </a:solidFill>
              <a:effectLst/>
              <a:latin typeface="var(--cds-font-family-source-sans-pro)"/>
            </a:endParaRPr>
          </a:p>
          <a:p>
            <a:pPr algn="l">
              <a:buFont typeface="Arial" panose="020B0604020202020204" pitchFamily="34" charset="0"/>
              <a:buChar char="•"/>
            </a:pPr>
            <a:r>
              <a:rPr lang="es-MX" b="0" i="0" u="sng" dirty="0" err="1">
                <a:solidFill>
                  <a:srgbClr val="1F1F1F"/>
                </a:solidFill>
                <a:effectLst/>
                <a:latin typeface="var(--cds-font-family-source-sans-pro)"/>
                <a:hlinkClick r:id="rId4"/>
              </a:rPr>
              <a:t>Stackoverflow</a:t>
            </a:r>
            <a:br>
              <a:rPr lang="es-MX" b="0" i="0" u="sng" dirty="0">
                <a:solidFill>
                  <a:srgbClr val="1F1F1F"/>
                </a:solidFill>
                <a:effectLst/>
                <a:latin typeface="var(--cds-font-family-source-sans-pro)"/>
                <a:hlinkClick r:id="rId5"/>
              </a:rPr>
            </a:br>
            <a:br>
              <a:rPr lang="es-MX" b="0" i="0" u="sng" dirty="0">
                <a:solidFill>
                  <a:srgbClr val="1F1F1F"/>
                </a:solidFill>
                <a:effectLst/>
                <a:latin typeface="var(--cds-font-family-source-sans-pro)"/>
                <a:hlinkClick r:id="rId4"/>
              </a:rPr>
            </a:br>
            <a:br>
              <a:rPr lang="es-MX" dirty="0"/>
            </a:br>
            <a:br>
              <a:rPr lang="es-MX" dirty="0"/>
            </a:br>
            <a:endParaRPr lang="es-MX" dirty="0"/>
          </a:p>
        </p:txBody>
      </p:sp>
    </p:spTree>
    <p:extLst>
      <p:ext uri="{BB962C8B-B14F-4D97-AF65-F5344CB8AC3E}">
        <p14:creationId xmlns:p14="http://schemas.microsoft.com/office/powerpoint/2010/main" val="3966686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7315A45-6B7B-1251-CB9D-18D69E47303B}"/>
              </a:ext>
            </a:extLst>
          </p:cNvPr>
          <p:cNvPicPr>
            <a:picLocks noChangeAspect="1"/>
          </p:cNvPicPr>
          <p:nvPr/>
        </p:nvPicPr>
        <p:blipFill>
          <a:blip r:embed="rId2"/>
          <a:stretch>
            <a:fillRect/>
          </a:stretch>
        </p:blipFill>
        <p:spPr>
          <a:xfrm>
            <a:off x="611254" y="565315"/>
            <a:ext cx="6818833" cy="4871926"/>
          </a:xfrm>
          <a:prstGeom prst="rect">
            <a:avLst/>
          </a:prstGeom>
        </p:spPr>
      </p:pic>
      <p:sp>
        <p:nvSpPr>
          <p:cNvPr id="6" name="CuadroTexto 5">
            <a:extLst>
              <a:ext uri="{FF2B5EF4-FFF2-40B4-BE49-F238E27FC236}">
                <a16:creationId xmlns:a16="http://schemas.microsoft.com/office/drawing/2014/main" id="{6CA99BC0-0CA9-C2F6-C561-C3555F773B54}"/>
              </a:ext>
            </a:extLst>
          </p:cNvPr>
          <p:cNvSpPr txBox="1"/>
          <p:nvPr/>
        </p:nvSpPr>
        <p:spPr>
          <a:xfrm>
            <a:off x="4020671" y="1877959"/>
            <a:ext cx="7368988" cy="4524315"/>
          </a:xfrm>
          <a:prstGeom prst="rect">
            <a:avLst/>
          </a:prstGeom>
          <a:noFill/>
        </p:spPr>
        <p:txBody>
          <a:bodyPr wrap="square" rtlCol="0">
            <a:spAutoFit/>
          </a:bodyPr>
          <a:lstStyle/>
          <a:p>
            <a:pPr algn="just"/>
            <a:r>
              <a:rPr lang="es-MX" b="1" i="0" dirty="0">
                <a:solidFill>
                  <a:srgbClr val="1F1F1F"/>
                </a:solidFill>
                <a:effectLst/>
                <a:latin typeface="unset"/>
              </a:rPr>
              <a:t>Ggplot2</a:t>
            </a:r>
            <a:r>
              <a:rPr lang="es-MX" b="0" i="0" dirty="0">
                <a:solidFill>
                  <a:srgbClr val="1F1F1F"/>
                </a:solidFill>
                <a:effectLst/>
                <a:latin typeface="Source Sans Pro" panose="020B0503030403020204" pitchFamily="34" charset="0"/>
              </a:rPr>
              <a:t> es un paquete de R que te permite crear diferentes tipos de visualizaciones de datos directamente en tu lugar de trabajo R. En ggplot2, una </a:t>
            </a:r>
            <a:r>
              <a:rPr lang="es-MX" b="1" i="0" dirty="0">
                <a:solidFill>
                  <a:srgbClr val="1F1F1F"/>
                </a:solidFill>
                <a:effectLst/>
                <a:latin typeface="unset"/>
              </a:rPr>
              <a:t>estética</a:t>
            </a:r>
            <a:r>
              <a:rPr lang="es-MX" b="0" i="0" dirty="0">
                <a:solidFill>
                  <a:srgbClr val="1F1F1F"/>
                </a:solidFill>
                <a:effectLst/>
                <a:latin typeface="Source Sans Pro" panose="020B0503030403020204" pitchFamily="34" charset="0"/>
              </a:rPr>
              <a:t> se define como una propiedad visual de un objeto de tu diagrama. </a:t>
            </a:r>
          </a:p>
          <a:p>
            <a:pPr algn="just"/>
            <a:endParaRPr lang="es-MX" b="0" i="0" dirty="0">
              <a:solidFill>
                <a:srgbClr val="1F1F1F"/>
              </a:solidFill>
              <a:effectLst/>
              <a:latin typeface="Source Sans Pro" panose="020B0503030403020204" pitchFamily="34" charset="0"/>
            </a:endParaRPr>
          </a:p>
          <a:p>
            <a:pPr algn="just"/>
            <a:r>
              <a:rPr lang="es-MX" b="0" i="0" dirty="0">
                <a:solidFill>
                  <a:srgbClr val="1F1F1F"/>
                </a:solidFill>
                <a:effectLst/>
                <a:latin typeface="Source Sans Pro" panose="020B0503030403020204" pitchFamily="34" charset="0"/>
              </a:rPr>
              <a:t>Existen tres atributos estéticos en ggplot2:</a:t>
            </a:r>
          </a:p>
          <a:p>
            <a:pPr lvl="1" algn="just">
              <a:buFont typeface="Arial" panose="020B0604020202020204" pitchFamily="34" charset="0"/>
              <a:buChar char="•"/>
            </a:pPr>
            <a:r>
              <a:rPr lang="es-MX" b="1" i="0" dirty="0">
                <a:solidFill>
                  <a:srgbClr val="1F1F1F"/>
                </a:solidFill>
                <a:effectLst/>
                <a:latin typeface="unset"/>
              </a:rPr>
              <a:t>Color</a:t>
            </a:r>
            <a:r>
              <a:rPr lang="es-MX" b="0" i="0" dirty="0">
                <a:solidFill>
                  <a:srgbClr val="1F1F1F"/>
                </a:solidFill>
                <a:effectLst/>
                <a:latin typeface="var(--cds-font-family-source-sans-pro)"/>
              </a:rPr>
              <a:t>: te permite modificar el color de todos los puntos de tu diagrama o el color de cada grupo de datos</a:t>
            </a:r>
          </a:p>
          <a:p>
            <a:pPr lvl="1" algn="just">
              <a:buFont typeface="Arial" panose="020B0604020202020204" pitchFamily="34" charset="0"/>
              <a:buChar char="•"/>
            </a:pPr>
            <a:r>
              <a:rPr lang="es-MX" b="1" i="0" dirty="0">
                <a:solidFill>
                  <a:srgbClr val="1F1F1F"/>
                </a:solidFill>
                <a:effectLst/>
                <a:latin typeface="unset"/>
              </a:rPr>
              <a:t>Tamaño</a:t>
            </a:r>
            <a:r>
              <a:rPr lang="es-MX" b="0" i="0" dirty="0">
                <a:solidFill>
                  <a:srgbClr val="1F1F1F"/>
                </a:solidFill>
                <a:effectLst/>
                <a:latin typeface="var(--cds-font-family-source-sans-pro)"/>
              </a:rPr>
              <a:t>: te permite modificar el tamaño de los puntos de tu diagrama por grupo de datos</a:t>
            </a:r>
          </a:p>
          <a:p>
            <a:pPr lvl="1" algn="just">
              <a:buFont typeface="Arial" panose="020B0604020202020204" pitchFamily="34" charset="0"/>
              <a:buChar char="•"/>
            </a:pPr>
            <a:r>
              <a:rPr lang="es-MX" b="1" i="0" dirty="0">
                <a:solidFill>
                  <a:srgbClr val="1F1F1F"/>
                </a:solidFill>
                <a:effectLst/>
                <a:latin typeface="unset"/>
              </a:rPr>
              <a:t>Forma</a:t>
            </a:r>
            <a:r>
              <a:rPr lang="es-MX" b="0" i="0" dirty="0">
                <a:solidFill>
                  <a:srgbClr val="1F1F1F"/>
                </a:solidFill>
                <a:effectLst/>
                <a:latin typeface="var(--cds-font-family-source-sans-pro)"/>
              </a:rPr>
              <a:t>: te permite modificar la forma de los puntos de tu diagrama por grupo de datos</a:t>
            </a:r>
          </a:p>
          <a:p>
            <a:pPr algn="just"/>
            <a:endParaRPr lang="es-MX" dirty="0"/>
          </a:p>
          <a:p>
            <a:pPr algn="just"/>
            <a:r>
              <a:rPr lang="es-MX" b="1" i="0" u="sng" dirty="0">
                <a:effectLst/>
                <a:latin typeface="unset"/>
                <a:hlinkClick r:id="rId3"/>
              </a:rPr>
              <a:t>Hoja de referencia de visualización de datos con ggplot2</a:t>
            </a:r>
            <a:endParaRPr lang="es-MX" b="1" i="0" u="sng" dirty="0">
              <a:effectLst/>
              <a:latin typeface="unset"/>
            </a:endParaRPr>
          </a:p>
          <a:p>
            <a:pPr algn="just"/>
            <a:r>
              <a:rPr lang="es-MX" b="1" i="0" u="sng" dirty="0">
                <a:effectLst/>
                <a:latin typeface="unset"/>
                <a:hlinkClick r:id="rId4"/>
              </a:rPr>
              <a:t>Introducción a R de </a:t>
            </a:r>
            <a:r>
              <a:rPr lang="es-MX" b="1" i="0" u="sng" dirty="0" err="1">
                <a:effectLst/>
                <a:latin typeface="unset"/>
                <a:hlinkClick r:id="rId4"/>
              </a:rPr>
              <a:t>Stats</a:t>
            </a:r>
            <a:r>
              <a:rPr lang="es-MX" b="1" i="0" u="sng" dirty="0">
                <a:effectLst/>
                <a:latin typeface="unset"/>
                <a:hlinkClick r:id="rId4"/>
              </a:rPr>
              <a:t> </a:t>
            </a:r>
            <a:r>
              <a:rPr lang="es-MX" b="1" i="0" u="sng" dirty="0" err="1">
                <a:effectLst/>
                <a:latin typeface="unset"/>
                <a:hlinkClick r:id="rId4"/>
              </a:rPr>
              <a:t>Education</a:t>
            </a:r>
            <a:endParaRPr lang="es-MX" b="1" u="sng" dirty="0">
              <a:latin typeface="unset"/>
            </a:endParaRPr>
          </a:p>
          <a:p>
            <a:pPr algn="just"/>
            <a:r>
              <a:rPr lang="es-MX" b="1" i="0" u="sng" dirty="0">
                <a:effectLst/>
                <a:latin typeface="unset"/>
                <a:hlinkClick r:id="rId5"/>
              </a:rPr>
              <a:t>Función aes en </a:t>
            </a:r>
            <a:r>
              <a:rPr lang="es-MX" b="1" i="0" u="sng" dirty="0" err="1">
                <a:effectLst/>
                <a:latin typeface="unset"/>
                <a:hlinkClick r:id="rId5"/>
              </a:rPr>
              <a:t>RDocumentation</a:t>
            </a:r>
            <a:endParaRPr lang="es-MX" dirty="0"/>
          </a:p>
        </p:txBody>
      </p:sp>
    </p:spTree>
    <p:extLst>
      <p:ext uri="{BB962C8B-B14F-4D97-AF65-F5344CB8AC3E}">
        <p14:creationId xmlns:p14="http://schemas.microsoft.com/office/powerpoint/2010/main" val="4232021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BE7868B7-07AC-2E4B-D6FF-9F5FD34872B8}"/>
              </a:ext>
            </a:extLst>
          </p:cNvPr>
          <p:cNvPicPr>
            <a:picLocks noChangeAspect="1"/>
          </p:cNvPicPr>
          <p:nvPr/>
        </p:nvPicPr>
        <p:blipFill>
          <a:blip r:embed="rId2"/>
          <a:stretch>
            <a:fillRect/>
          </a:stretch>
        </p:blipFill>
        <p:spPr>
          <a:xfrm>
            <a:off x="894132" y="700386"/>
            <a:ext cx="4936381" cy="3438925"/>
          </a:xfrm>
          <a:prstGeom prst="rect">
            <a:avLst/>
          </a:prstGeom>
        </p:spPr>
      </p:pic>
      <p:sp>
        <p:nvSpPr>
          <p:cNvPr id="6" name="CuadroTexto 5">
            <a:extLst>
              <a:ext uri="{FF2B5EF4-FFF2-40B4-BE49-F238E27FC236}">
                <a16:creationId xmlns:a16="http://schemas.microsoft.com/office/drawing/2014/main" id="{EB521FA7-5D44-014B-3DE3-06B3D8D7ECC3}"/>
              </a:ext>
            </a:extLst>
          </p:cNvPr>
          <p:cNvSpPr txBox="1"/>
          <p:nvPr/>
        </p:nvSpPr>
        <p:spPr>
          <a:xfrm>
            <a:off x="1466287" y="4080845"/>
            <a:ext cx="2984691" cy="19691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MX" sz="2800" b="1" dirty="0" err="1">
                <a:solidFill>
                  <a:schemeClr val="tx2">
                    <a:lumMod val="50000"/>
                    <a:lumOff val="50000"/>
                  </a:schemeClr>
                </a:solidFill>
              </a:rPr>
              <a:t>geom_smooth</a:t>
            </a:r>
            <a:endParaRPr lang="es-MX" sz="2800" b="1" dirty="0">
              <a:solidFill>
                <a:schemeClr val="tx2">
                  <a:lumMod val="50000"/>
                  <a:lumOff val="50000"/>
                </a:schemeClr>
              </a:solidFill>
            </a:endParaRPr>
          </a:p>
          <a:p>
            <a:pPr marL="285750" indent="-285750">
              <a:lnSpc>
                <a:spcPct val="150000"/>
              </a:lnSpc>
              <a:buFont typeface="Arial" panose="020B0604020202020204" pitchFamily="34" charset="0"/>
              <a:buChar char="•"/>
            </a:pPr>
            <a:r>
              <a:rPr lang="es-MX" sz="2800" b="1" dirty="0" err="1">
                <a:solidFill>
                  <a:schemeClr val="tx2">
                    <a:lumMod val="50000"/>
                    <a:lumOff val="50000"/>
                  </a:schemeClr>
                </a:solidFill>
              </a:rPr>
              <a:t>geom_jitter</a:t>
            </a:r>
            <a:endParaRPr lang="es-MX" sz="2800" b="1" dirty="0">
              <a:solidFill>
                <a:schemeClr val="tx2">
                  <a:lumMod val="50000"/>
                  <a:lumOff val="50000"/>
                </a:schemeClr>
              </a:solidFill>
            </a:endParaRPr>
          </a:p>
          <a:p>
            <a:pPr marL="285750" indent="-285750">
              <a:lnSpc>
                <a:spcPct val="150000"/>
              </a:lnSpc>
              <a:buFont typeface="Arial" panose="020B0604020202020204" pitchFamily="34" charset="0"/>
              <a:buChar char="•"/>
            </a:pPr>
            <a:endParaRPr lang="es-MX" sz="2800" b="1" dirty="0">
              <a:solidFill>
                <a:schemeClr val="tx2">
                  <a:lumMod val="50000"/>
                  <a:lumOff val="50000"/>
                </a:schemeClr>
              </a:solidFill>
            </a:endParaRPr>
          </a:p>
        </p:txBody>
      </p:sp>
      <p:sp>
        <p:nvSpPr>
          <p:cNvPr id="10" name="CuadroTexto 9">
            <a:extLst>
              <a:ext uri="{FF2B5EF4-FFF2-40B4-BE49-F238E27FC236}">
                <a16:creationId xmlns:a16="http://schemas.microsoft.com/office/drawing/2014/main" id="{45C91B16-16FF-5CCF-2F28-0F9112B528B2}"/>
              </a:ext>
            </a:extLst>
          </p:cNvPr>
          <p:cNvSpPr txBox="1"/>
          <p:nvPr/>
        </p:nvSpPr>
        <p:spPr>
          <a:xfrm>
            <a:off x="5830513" y="2139790"/>
            <a:ext cx="5768787" cy="3365024"/>
          </a:xfrm>
          <a:prstGeom prst="rect">
            <a:avLst/>
          </a:prstGeom>
          <a:noFill/>
        </p:spPr>
        <p:txBody>
          <a:bodyPr wrap="square" rtlCol="0">
            <a:spAutoFit/>
          </a:bodyPr>
          <a:lstStyle/>
          <a:p>
            <a:pPr>
              <a:lnSpc>
                <a:spcPct val="150000"/>
              </a:lnSpc>
            </a:pPr>
            <a:r>
              <a:rPr lang="es-MX" b="1" dirty="0" err="1">
                <a:solidFill>
                  <a:schemeClr val="accent1"/>
                </a:solidFill>
                <a:latin typeface="Arial" panose="020B0604020202020204" pitchFamily="34" charset="0"/>
                <a:cs typeface="Arial" panose="020B0604020202020204" pitchFamily="34" charset="0"/>
              </a:rPr>
              <a:t>ggplot</a:t>
            </a:r>
            <a:r>
              <a:rPr lang="es-MX" b="1" dirty="0">
                <a:solidFill>
                  <a:schemeClr val="accent1"/>
                </a:solidFill>
                <a:latin typeface="Arial" panose="020B0604020202020204" pitchFamily="34" charset="0"/>
                <a:cs typeface="Arial" panose="020B0604020202020204" pitchFamily="34" charset="0"/>
              </a:rPr>
              <a:t>(data = </a:t>
            </a:r>
            <a:r>
              <a:rPr lang="es-MX" b="1" dirty="0" err="1">
                <a:solidFill>
                  <a:schemeClr val="accent1"/>
                </a:solidFill>
                <a:latin typeface="Arial" panose="020B0604020202020204" pitchFamily="34" charset="0"/>
                <a:cs typeface="Arial" panose="020B0604020202020204" pitchFamily="34" charset="0"/>
              </a:rPr>
              <a:t>penguins</a:t>
            </a:r>
            <a:r>
              <a:rPr lang="es-MX" b="1" dirty="0">
                <a:solidFill>
                  <a:schemeClr val="accent1"/>
                </a:solidFill>
                <a:latin typeface="Arial" panose="020B0604020202020204" pitchFamily="34" charset="0"/>
                <a:cs typeface="Arial" panose="020B0604020202020204" pitchFamily="34" charset="0"/>
              </a:rPr>
              <a:t>) </a:t>
            </a:r>
            <a:r>
              <a:rPr lang="es-MX" b="1" dirty="0">
                <a:solidFill>
                  <a:srgbClr val="00B050"/>
                </a:solidFill>
                <a:latin typeface="Arial" panose="020B0604020202020204" pitchFamily="34" charset="0"/>
                <a:cs typeface="Arial" panose="020B0604020202020204" pitchFamily="34" charset="0"/>
              </a:rPr>
              <a:t>+</a:t>
            </a:r>
            <a:r>
              <a:rPr lang="es-MX" b="1" dirty="0" err="1">
                <a:solidFill>
                  <a:srgbClr val="00B050"/>
                </a:solidFill>
                <a:latin typeface="Arial" panose="020B0604020202020204" pitchFamily="34" charset="0"/>
                <a:cs typeface="Arial" panose="020B0604020202020204" pitchFamily="34" charset="0"/>
              </a:rPr>
              <a:t>geom_smooth</a:t>
            </a:r>
            <a:r>
              <a:rPr lang="es-MX" b="1" dirty="0">
                <a:solidFill>
                  <a:srgbClr val="00B050"/>
                </a:solidFill>
                <a:latin typeface="Arial" panose="020B0604020202020204" pitchFamily="34" charset="0"/>
                <a:cs typeface="Arial" panose="020B0604020202020204" pitchFamily="34" charset="0"/>
              </a:rPr>
              <a:t>(</a:t>
            </a:r>
            <a:r>
              <a:rPr lang="es-MX" b="1" dirty="0" err="1">
                <a:solidFill>
                  <a:srgbClr val="00B050"/>
                </a:solidFill>
                <a:latin typeface="Arial" panose="020B0604020202020204" pitchFamily="34" charset="0"/>
                <a:cs typeface="Arial" panose="020B0604020202020204" pitchFamily="34" charset="0"/>
              </a:rPr>
              <a:t>mapping</a:t>
            </a:r>
            <a:r>
              <a:rPr lang="es-MX" b="1" dirty="0">
                <a:solidFill>
                  <a:srgbClr val="00B050"/>
                </a:solidFill>
                <a:latin typeface="Arial" panose="020B0604020202020204" pitchFamily="34" charset="0"/>
                <a:cs typeface="Arial" panose="020B0604020202020204" pitchFamily="34" charset="0"/>
              </a:rPr>
              <a:t> = aes(x = </a:t>
            </a:r>
            <a:r>
              <a:rPr lang="es-MX" b="1" dirty="0" err="1">
                <a:solidFill>
                  <a:srgbClr val="00B050"/>
                </a:solidFill>
                <a:latin typeface="Arial" panose="020B0604020202020204" pitchFamily="34" charset="0"/>
                <a:cs typeface="Arial" panose="020B0604020202020204" pitchFamily="34" charset="0"/>
              </a:rPr>
              <a:t>flipper_length_mm</a:t>
            </a:r>
            <a:r>
              <a:rPr lang="es-MX" b="1" dirty="0">
                <a:solidFill>
                  <a:srgbClr val="00B050"/>
                </a:solidFill>
                <a:latin typeface="Arial" panose="020B0604020202020204" pitchFamily="34" charset="0"/>
                <a:cs typeface="Arial" panose="020B0604020202020204" pitchFamily="34" charset="0"/>
              </a:rPr>
              <a:t>, y = </a:t>
            </a:r>
            <a:r>
              <a:rPr lang="es-MX" b="1" dirty="0" err="1">
                <a:solidFill>
                  <a:srgbClr val="00B050"/>
                </a:solidFill>
                <a:latin typeface="Arial" panose="020B0604020202020204" pitchFamily="34" charset="0"/>
                <a:cs typeface="Arial" panose="020B0604020202020204" pitchFamily="34" charset="0"/>
              </a:rPr>
              <a:t>body_mass_g</a:t>
            </a:r>
            <a:r>
              <a:rPr lang="es-MX" b="1" dirty="0">
                <a:solidFill>
                  <a:srgbClr val="00B050"/>
                </a:solidFill>
                <a:latin typeface="Arial" panose="020B0604020202020204" pitchFamily="34" charset="0"/>
                <a:cs typeface="Arial" panose="020B0604020202020204" pitchFamily="34" charset="0"/>
              </a:rPr>
              <a:t>)) + </a:t>
            </a:r>
            <a:r>
              <a:rPr lang="es-MX" b="1" dirty="0" err="1">
                <a:solidFill>
                  <a:schemeClr val="accent5">
                    <a:lumMod val="75000"/>
                  </a:schemeClr>
                </a:solidFill>
                <a:latin typeface="Arial" panose="020B0604020202020204" pitchFamily="34" charset="0"/>
                <a:cs typeface="Arial" panose="020B0604020202020204" pitchFamily="34" charset="0"/>
              </a:rPr>
              <a:t>geom_point</a:t>
            </a:r>
            <a:r>
              <a:rPr lang="es-MX" b="1" dirty="0">
                <a:solidFill>
                  <a:schemeClr val="accent5">
                    <a:lumMod val="75000"/>
                  </a:schemeClr>
                </a:solidFill>
                <a:latin typeface="Arial" panose="020B0604020202020204" pitchFamily="34" charset="0"/>
                <a:cs typeface="Arial" panose="020B0604020202020204" pitchFamily="34" charset="0"/>
              </a:rPr>
              <a:t>(</a:t>
            </a:r>
            <a:r>
              <a:rPr lang="es-MX" b="1" dirty="0" err="1">
                <a:solidFill>
                  <a:schemeClr val="accent5">
                    <a:lumMod val="75000"/>
                  </a:schemeClr>
                </a:solidFill>
                <a:latin typeface="Arial" panose="020B0604020202020204" pitchFamily="34" charset="0"/>
                <a:cs typeface="Arial" panose="020B0604020202020204" pitchFamily="34" charset="0"/>
              </a:rPr>
              <a:t>mapping</a:t>
            </a:r>
            <a:r>
              <a:rPr lang="es-MX" b="1" dirty="0">
                <a:solidFill>
                  <a:schemeClr val="accent5">
                    <a:lumMod val="75000"/>
                  </a:schemeClr>
                </a:solidFill>
                <a:latin typeface="Arial" panose="020B0604020202020204" pitchFamily="34" charset="0"/>
                <a:cs typeface="Arial" panose="020B0604020202020204" pitchFamily="34" charset="0"/>
              </a:rPr>
              <a:t> = aes(x = </a:t>
            </a:r>
            <a:r>
              <a:rPr lang="es-MX" b="1" dirty="0" err="1">
                <a:solidFill>
                  <a:schemeClr val="accent5">
                    <a:lumMod val="75000"/>
                  </a:schemeClr>
                </a:solidFill>
                <a:latin typeface="Arial" panose="020B0604020202020204" pitchFamily="34" charset="0"/>
                <a:cs typeface="Arial" panose="020B0604020202020204" pitchFamily="34" charset="0"/>
              </a:rPr>
              <a:t>flipper_length_mm</a:t>
            </a:r>
            <a:r>
              <a:rPr lang="es-MX" b="1" dirty="0">
                <a:solidFill>
                  <a:schemeClr val="accent5">
                    <a:lumMod val="75000"/>
                  </a:schemeClr>
                </a:solidFill>
                <a:latin typeface="Arial" panose="020B0604020202020204" pitchFamily="34" charset="0"/>
                <a:cs typeface="Arial" panose="020B0604020202020204" pitchFamily="34" charset="0"/>
              </a:rPr>
              <a:t>, y = </a:t>
            </a:r>
            <a:r>
              <a:rPr lang="es-MX" b="1" dirty="0" err="1">
                <a:solidFill>
                  <a:schemeClr val="accent5">
                    <a:lumMod val="75000"/>
                  </a:schemeClr>
                </a:solidFill>
                <a:latin typeface="Arial" panose="020B0604020202020204" pitchFamily="34" charset="0"/>
                <a:cs typeface="Arial" panose="020B0604020202020204" pitchFamily="34" charset="0"/>
              </a:rPr>
              <a:t>body_mass_g</a:t>
            </a:r>
            <a:r>
              <a:rPr lang="es-MX" b="1" dirty="0">
                <a:solidFill>
                  <a:schemeClr val="accent5">
                    <a:lumMod val="75000"/>
                  </a:schemeClr>
                </a:solidFill>
                <a:latin typeface="Arial" panose="020B0604020202020204" pitchFamily="34" charset="0"/>
                <a:cs typeface="Arial" panose="020B0604020202020204" pitchFamily="34" charset="0"/>
              </a:rPr>
              <a:t>))</a:t>
            </a:r>
          </a:p>
          <a:p>
            <a:pPr>
              <a:lnSpc>
                <a:spcPct val="150000"/>
              </a:lnSpc>
            </a:pPr>
            <a:endParaRPr lang="es-MX" b="1" dirty="0">
              <a:solidFill>
                <a:schemeClr val="accent2">
                  <a:lumMod val="75000"/>
                </a:schemeClr>
              </a:solidFill>
              <a:latin typeface="Arial" panose="020B0604020202020204" pitchFamily="34" charset="0"/>
              <a:cs typeface="Arial" panose="020B0604020202020204" pitchFamily="34" charset="0"/>
            </a:endParaRPr>
          </a:p>
          <a:p>
            <a:pPr>
              <a:lnSpc>
                <a:spcPct val="150000"/>
              </a:lnSpc>
            </a:pPr>
            <a:r>
              <a:rPr lang="en-US" b="1" dirty="0" err="1">
                <a:solidFill>
                  <a:schemeClr val="accent2">
                    <a:lumMod val="75000"/>
                  </a:schemeClr>
                </a:solidFill>
                <a:latin typeface="Arial" panose="020B0604020202020204" pitchFamily="34" charset="0"/>
                <a:cs typeface="Arial" panose="020B0604020202020204" pitchFamily="34" charset="0"/>
              </a:rPr>
              <a:t>ggplot</a:t>
            </a:r>
            <a:r>
              <a:rPr lang="en-US" b="1" dirty="0">
                <a:solidFill>
                  <a:schemeClr val="accent2">
                    <a:lumMod val="75000"/>
                  </a:schemeClr>
                </a:solidFill>
                <a:latin typeface="Arial" panose="020B0604020202020204" pitchFamily="34" charset="0"/>
                <a:cs typeface="Arial" panose="020B0604020202020204" pitchFamily="34" charset="0"/>
              </a:rPr>
              <a:t>(data = diamonds) +</a:t>
            </a:r>
            <a:r>
              <a:rPr lang="en-US" b="1" dirty="0" err="1">
                <a:solidFill>
                  <a:schemeClr val="accent2">
                    <a:lumMod val="75000"/>
                  </a:schemeClr>
                </a:solidFill>
                <a:latin typeface="Arial" panose="020B0604020202020204" pitchFamily="34" charset="0"/>
                <a:cs typeface="Arial" panose="020B0604020202020204" pitchFamily="34" charset="0"/>
              </a:rPr>
              <a:t>geom_bar</a:t>
            </a:r>
            <a:r>
              <a:rPr lang="en-US" b="1" dirty="0">
                <a:solidFill>
                  <a:schemeClr val="accent2">
                    <a:lumMod val="75000"/>
                  </a:schemeClr>
                </a:solidFill>
                <a:latin typeface="Arial" panose="020B0604020202020204" pitchFamily="34" charset="0"/>
                <a:cs typeface="Arial" panose="020B0604020202020204" pitchFamily="34" charset="0"/>
              </a:rPr>
              <a:t>(mapping = </a:t>
            </a:r>
            <a:r>
              <a:rPr lang="en-US" b="1" dirty="0" err="1">
                <a:solidFill>
                  <a:schemeClr val="accent2">
                    <a:lumMod val="75000"/>
                  </a:schemeClr>
                </a:solidFill>
                <a:latin typeface="Arial" panose="020B0604020202020204" pitchFamily="34" charset="0"/>
                <a:cs typeface="Arial" panose="020B0604020202020204" pitchFamily="34" charset="0"/>
              </a:rPr>
              <a:t>aes</a:t>
            </a:r>
            <a:r>
              <a:rPr lang="en-US" b="1" dirty="0">
                <a:solidFill>
                  <a:schemeClr val="accent2">
                    <a:lumMod val="75000"/>
                  </a:schemeClr>
                </a:solidFill>
                <a:latin typeface="Arial" panose="020B0604020202020204" pitchFamily="34" charset="0"/>
                <a:cs typeface="Arial" panose="020B0604020202020204" pitchFamily="34" charset="0"/>
              </a:rPr>
              <a:t>(x = cut, fill=cut))</a:t>
            </a:r>
            <a:endParaRPr lang="es-MX" b="1" dirty="0">
              <a:solidFill>
                <a:schemeClr val="accent2">
                  <a:lumMod val="75000"/>
                </a:schemeClr>
              </a:solidFill>
              <a:latin typeface="Arial" panose="020B0604020202020204" pitchFamily="34" charset="0"/>
              <a:cs typeface="Arial" panose="020B0604020202020204" pitchFamily="34" charset="0"/>
            </a:endParaRPr>
          </a:p>
          <a:p>
            <a:pPr>
              <a:lnSpc>
                <a:spcPct val="150000"/>
              </a:lnSpc>
            </a:pPr>
            <a:endParaRPr lang="es-MX" b="1" dirty="0">
              <a:solidFill>
                <a:srgbClr val="00B05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914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FF4972-B2E4-18F6-CD1A-45C462C71A18}"/>
              </a:ext>
            </a:extLst>
          </p:cNvPr>
          <p:cNvSpPr>
            <a:spLocks noGrp="1"/>
          </p:cNvSpPr>
          <p:nvPr>
            <p:ph type="title"/>
          </p:nvPr>
        </p:nvSpPr>
        <p:spPr>
          <a:xfrm>
            <a:off x="2649873" y="201706"/>
            <a:ext cx="3006418" cy="664097"/>
          </a:xfrm>
        </p:spPr>
        <p:txBody>
          <a:bodyPr>
            <a:normAutofit fontScale="90000"/>
          </a:bodyPr>
          <a:lstStyle/>
          <a:p>
            <a:r>
              <a:rPr lang="es-MX" b="1" i="0" dirty="0">
                <a:effectLst/>
                <a:latin typeface="Source Sans Pro" panose="020B0503030403020204" pitchFamily="34" charset="0"/>
              </a:rPr>
              <a:t>Suavizado</a:t>
            </a:r>
            <a:endParaRPr lang="es-MX" dirty="0"/>
          </a:p>
        </p:txBody>
      </p:sp>
      <p:sp>
        <p:nvSpPr>
          <p:cNvPr id="3" name="Marcador de contenido 2">
            <a:extLst>
              <a:ext uri="{FF2B5EF4-FFF2-40B4-BE49-F238E27FC236}">
                <a16:creationId xmlns:a16="http://schemas.microsoft.com/office/drawing/2014/main" id="{87035C27-5FEC-C95C-6140-3249E59BD283}"/>
              </a:ext>
            </a:extLst>
          </p:cNvPr>
          <p:cNvSpPr>
            <a:spLocks noGrp="1"/>
          </p:cNvSpPr>
          <p:nvPr>
            <p:ph idx="1"/>
          </p:nvPr>
        </p:nvSpPr>
        <p:spPr>
          <a:xfrm>
            <a:off x="308254" y="1081539"/>
            <a:ext cx="11249162" cy="4351338"/>
          </a:xfrm>
        </p:spPr>
        <p:txBody>
          <a:bodyPr>
            <a:normAutofit/>
          </a:bodyPr>
          <a:lstStyle/>
          <a:p>
            <a:pPr marL="0" indent="0" algn="just">
              <a:buNone/>
            </a:pPr>
            <a:r>
              <a:rPr lang="es-MX" sz="2400" b="0" i="0" dirty="0">
                <a:solidFill>
                  <a:srgbClr val="1F1F1F"/>
                </a:solidFill>
                <a:effectLst/>
                <a:latin typeface="Source Sans Pro" panose="020B0503030403020204" pitchFamily="34" charset="0"/>
              </a:rPr>
              <a:t>A veces, puede ser difícil comprender tendencias en tus datos solo a través de diagramas de dispersión. El </a:t>
            </a:r>
            <a:r>
              <a:rPr lang="es-MX" sz="2400" b="1" i="0" dirty="0">
                <a:solidFill>
                  <a:srgbClr val="1F1F1F"/>
                </a:solidFill>
                <a:effectLst/>
                <a:latin typeface="unset"/>
              </a:rPr>
              <a:t>suavizado</a:t>
            </a:r>
            <a:r>
              <a:rPr lang="es-MX" sz="2400" b="0" i="0" dirty="0">
                <a:solidFill>
                  <a:srgbClr val="1F1F1F"/>
                </a:solidFill>
                <a:effectLst/>
                <a:latin typeface="Source Sans Pro" panose="020B0503030403020204" pitchFamily="34" charset="0"/>
              </a:rPr>
              <a:t> permite detectar una tendencia de datos aun cuando no puedes notar con facilidad una tendencia en los puntos de datos graficados. La funcionalidad de suavizado de ggplot2 es útil porque suma una </a:t>
            </a:r>
            <a:r>
              <a:rPr lang="es-MX" sz="2400" b="1" i="0" dirty="0">
                <a:solidFill>
                  <a:srgbClr val="1F1F1F"/>
                </a:solidFill>
                <a:effectLst/>
                <a:latin typeface="unset"/>
              </a:rPr>
              <a:t>línea de suavizado</a:t>
            </a:r>
            <a:r>
              <a:rPr lang="es-MX" sz="2400" b="0" i="0" dirty="0">
                <a:solidFill>
                  <a:srgbClr val="1F1F1F"/>
                </a:solidFill>
                <a:effectLst/>
                <a:latin typeface="Source Sans Pro" panose="020B0503030403020204" pitchFamily="34" charset="0"/>
              </a:rPr>
              <a:t> como otra capa en un diagrama; la línea de suavizado ayuda a que un observador casual entienda el sentido de los datos. </a:t>
            </a:r>
            <a:br>
              <a:rPr lang="es-MX" sz="1600" b="0" i="0" u="sng" dirty="0">
                <a:effectLst/>
                <a:latin typeface="Source Sans Pro" panose="020B0503030403020204" pitchFamily="34" charset="0"/>
                <a:hlinkClick r:id="rId2"/>
              </a:rPr>
            </a:br>
            <a:r>
              <a:rPr lang="es-MX" sz="1600" b="1" i="0" u="sng" dirty="0">
                <a:effectLst/>
                <a:latin typeface="unset"/>
                <a:hlinkClick r:id="rId2"/>
              </a:rPr>
              <a:t>Introducción a R de </a:t>
            </a:r>
            <a:r>
              <a:rPr lang="es-MX" sz="1600" b="1" i="0" u="sng" dirty="0" err="1">
                <a:effectLst/>
                <a:latin typeface="unset"/>
                <a:hlinkClick r:id="rId2"/>
              </a:rPr>
              <a:t>Stats</a:t>
            </a:r>
            <a:r>
              <a:rPr lang="es-MX" sz="1600" b="1" i="0" u="sng" dirty="0">
                <a:effectLst/>
                <a:latin typeface="unset"/>
                <a:hlinkClick r:id="rId2"/>
              </a:rPr>
              <a:t> </a:t>
            </a:r>
            <a:r>
              <a:rPr lang="es-MX" sz="1600" b="1" i="0" u="sng" dirty="0" err="1">
                <a:effectLst/>
                <a:latin typeface="unset"/>
                <a:hlinkClick r:id="rId2"/>
              </a:rPr>
              <a:t>Education</a:t>
            </a:r>
            <a:endParaRPr lang="es-MX" sz="2400" dirty="0"/>
          </a:p>
        </p:txBody>
      </p:sp>
      <p:pic>
        <p:nvPicPr>
          <p:cNvPr id="1026" name="Picture 2" descr="Screenshot of a scatterplot. There are points on the plot with a blue smoothing line indicating the upward trend of the poi">
            <a:extLst>
              <a:ext uri="{FF2B5EF4-FFF2-40B4-BE49-F238E27FC236}">
                <a16:creationId xmlns:a16="http://schemas.microsoft.com/office/drawing/2014/main" id="{F6A37C28-812A-2B09-5878-11A8E4465DF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308254" y="3736425"/>
            <a:ext cx="3223222" cy="191754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03FDE88A-2D1D-65E3-0F74-2397B6999592}"/>
              </a:ext>
            </a:extLst>
          </p:cNvPr>
          <p:cNvPicPr>
            <a:picLocks noChangeAspect="1"/>
          </p:cNvPicPr>
          <p:nvPr/>
        </p:nvPicPr>
        <p:blipFill>
          <a:blip r:embed="rId5"/>
          <a:stretch>
            <a:fillRect/>
          </a:stretch>
        </p:blipFill>
        <p:spPr>
          <a:xfrm>
            <a:off x="4398579" y="3336147"/>
            <a:ext cx="7678142" cy="3320147"/>
          </a:xfrm>
          <a:prstGeom prst="rect">
            <a:avLst/>
          </a:prstGeom>
        </p:spPr>
      </p:pic>
    </p:spTree>
    <p:extLst>
      <p:ext uri="{BB962C8B-B14F-4D97-AF65-F5344CB8AC3E}">
        <p14:creationId xmlns:p14="http://schemas.microsoft.com/office/powerpoint/2010/main" val="2672378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7D0B61C-5EEC-6D63-3356-687B6F6DBDA4}"/>
              </a:ext>
            </a:extLst>
          </p:cNvPr>
          <p:cNvPicPr>
            <a:picLocks noChangeAspect="1"/>
          </p:cNvPicPr>
          <p:nvPr/>
        </p:nvPicPr>
        <p:blipFill>
          <a:blip r:embed="rId2"/>
          <a:stretch>
            <a:fillRect/>
          </a:stretch>
        </p:blipFill>
        <p:spPr>
          <a:xfrm>
            <a:off x="372926" y="420680"/>
            <a:ext cx="2972600" cy="1671720"/>
          </a:xfrm>
          <a:prstGeom prst="rect">
            <a:avLst/>
          </a:prstGeom>
        </p:spPr>
      </p:pic>
      <p:sp>
        <p:nvSpPr>
          <p:cNvPr id="6" name="CuadroTexto 5">
            <a:extLst>
              <a:ext uri="{FF2B5EF4-FFF2-40B4-BE49-F238E27FC236}">
                <a16:creationId xmlns:a16="http://schemas.microsoft.com/office/drawing/2014/main" id="{B124A2B6-D71A-0AE2-75A6-FD8697217E16}"/>
              </a:ext>
            </a:extLst>
          </p:cNvPr>
          <p:cNvSpPr txBox="1"/>
          <p:nvPr/>
        </p:nvSpPr>
        <p:spPr>
          <a:xfrm>
            <a:off x="3453735" y="559419"/>
            <a:ext cx="5983941" cy="2246769"/>
          </a:xfrm>
          <a:prstGeom prst="rect">
            <a:avLst/>
          </a:prstGeom>
          <a:noFill/>
        </p:spPr>
        <p:txBody>
          <a:bodyPr wrap="square" rtlCol="0">
            <a:spAutoFit/>
          </a:bodyPr>
          <a:lstStyle/>
          <a:p>
            <a:pPr algn="just"/>
            <a:r>
              <a:rPr lang="es-MX" sz="2000" dirty="0"/>
              <a:t>Se usan para dividir los gráficos en múltiples paneles según una o más variables categóricas. Sin embargo, tienen diferencias clave en la forma en que organizan los paneles:</a:t>
            </a:r>
          </a:p>
          <a:p>
            <a:pPr algn="just"/>
            <a:endParaRPr lang="es-MX" sz="2000" dirty="0"/>
          </a:p>
          <a:p>
            <a:pPr algn="just"/>
            <a:r>
              <a:rPr lang="es-MX" sz="2000" b="0" i="0" dirty="0">
                <a:solidFill>
                  <a:srgbClr val="0F1114"/>
                </a:solidFill>
                <a:effectLst/>
                <a:latin typeface="Source Sans Pro" panose="020B0503030403020204" pitchFamily="34" charset="0"/>
              </a:rPr>
              <a:t>Las funciones de facetas te permiten mostrar grupos más pequeños, o subconjuntos, de datos.</a:t>
            </a:r>
            <a:endParaRPr lang="es-MX" sz="2000" dirty="0"/>
          </a:p>
        </p:txBody>
      </p:sp>
      <p:pic>
        <p:nvPicPr>
          <p:cNvPr id="8" name="Imagen 7">
            <a:extLst>
              <a:ext uri="{FF2B5EF4-FFF2-40B4-BE49-F238E27FC236}">
                <a16:creationId xmlns:a16="http://schemas.microsoft.com/office/drawing/2014/main" id="{E598B22D-156B-8CDF-3318-25C799BF2351}"/>
              </a:ext>
            </a:extLst>
          </p:cNvPr>
          <p:cNvPicPr>
            <a:picLocks noChangeAspect="1"/>
          </p:cNvPicPr>
          <p:nvPr/>
        </p:nvPicPr>
        <p:blipFill>
          <a:blip r:embed="rId3"/>
          <a:stretch>
            <a:fillRect/>
          </a:stretch>
        </p:blipFill>
        <p:spPr>
          <a:xfrm>
            <a:off x="261509" y="3264501"/>
            <a:ext cx="11668982" cy="2746555"/>
          </a:xfrm>
          <a:prstGeom prst="rect">
            <a:avLst/>
          </a:prstGeom>
        </p:spPr>
      </p:pic>
      <p:pic>
        <p:nvPicPr>
          <p:cNvPr id="10" name="Imagen 9">
            <a:extLst>
              <a:ext uri="{FF2B5EF4-FFF2-40B4-BE49-F238E27FC236}">
                <a16:creationId xmlns:a16="http://schemas.microsoft.com/office/drawing/2014/main" id="{B4EB20A8-ACE9-53BB-4AF9-80826B5A7BC3}"/>
              </a:ext>
            </a:extLst>
          </p:cNvPr>
          <p:cNvPicPr>
            <a:picLocks noChangeAspect="1"/>
          </p:cNvPicPr>
          <p:nvPr/>
        </p:nvPicPr>
        <p:blipFill>
          <a:blip r:embed="rId4"/>
          <a:stretch>
            <a:fillRect/>
          </a:stretch>
        </p:blipFill>
        <p:spPr>
          <a:xfrm flipH="1">
            <a:off x="9529982" y="846943"/>
            <a:ext cx="2662018" cy="1959245"/>
          </a:xfrm>
          <a:prstGeom prst="rect">
            <a:avLst/>
          </a:prstGeom>
        </p:spPr>
      </p:pic>
    </p:spTree>
    <p:extLst>
      <p:ext uri="{BB962C8B-B14F-4D97-AF65-F5344CB8AC3E}">
        <p14:creationId xmlns:p14="http://schemas.microsoft.com/office/powerpoint/2010/main" val="990716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09614B0-7FD1-AA44-6DB8-2F0CF741CC23}"/>
              </a:ext>
            </a:extLst>
          </p:cNvPr>
          <p:cNvSpPr>
            <a:spLocks noGrp="1"/>
          </p:cNvSpPr>
          <p:nvPr>
            <p:ph idx="1"/>
          </p:nvPr>
        </p:nvSpPr>
        <p:spPr>
          <a:xfrm>
            <a:off x="649941" y="575049"/>
            <a:ext cx="10515600" cy="3167996"/>
          </a:xfrm>
        </p:spPr>
        <p:txBody>
          <a:bodyPr>
            <a:normAutofit lnSpcReduction="10000"/>
          </a:bodyPr>
          <a:lstStyle/>
          <a:p>
            <a:pPr marL="0" indent="0">
              <a:buNone/>
            </a:pPr>
            <a:r>
              <a:rPr lang="es-MX" dirty="0">
                <a:solidFill>
                  <a:srgbClr val="1F1F1F"/>
                </a:solidFill>
                <a:latin typeface="Source Sans Pro" panose="020B0503030403020204" pitchFamily="34" charset="0"/>
              </a:rPr>
              <a:t>L</a:t>
            </a:r>
            <a:r>
              <a:rPr lang="es-MX" b="0" i="0" dirty="0">
                <a:solidFill>
                  <a:srgbClr val="1F1F1F"/>
                </a:solidFill>
                <a:effectLst/>
                <a:latin typeface="Source Sans Pro" panose="020B0503030403020204" pitchFamily="34" charset="0"/>
              </a:rPr>
              <a:t>a función de filtrado de </a:t>
            </a:r>
            <a:r>
              <a:rPr lang="es-MX" b="1" i="0" dirty="0" err="1">
                <a:solidFill>
                  <a:srgbClr val="1F1F1F"/>
                </a:solidFill>
                <a:effectLst/>
                <a:latin typeface="unset"/>
              </a:rPr>
              <a:t>dplyr</a:t>
            </a:r>
            <a:r>
              <a:rPr lang="es-MX" b="1" i="0" dirty="0">
                <a:solidFill>
                  <a:srgbClr val="1F1F1F"/>
                </a:solidFill>
                <a:effectLst/>
                <a:latin typeface="unset"/>
              </a:rPr>
              <a:t> </a:t>
            </a:r>
            <a:r>
              <a:rPr lang="es-MX" b="0" i="0" dirty="0">
                <a:solidFill>
                  <a:srgbClr val="1F1F1F"/>
                </a:solidFill>
                <a:effectLst/>
                <a:latin typeface="Source Sans Pro" panose="020B0503030403020204" pitchFamily="34" charset="0"/>
              </a:rPr>
              <a:t>para hacer que los diagramas que crees con </a:t>
            </a:r>
            <a:r>
              <a:rPr lang="es-MX" b="1" i="0" dirty="0">
                <a:solidFill>
                  <a:srgbClr val="1F1F1F"/>
                </a:solidFill>
                <a:effectLst/>
                <a:latin typeface="unset"/>
              </a:rPr>
              <a:t>ggplot2 </a:t>
            </a:r>
            <a:r>
              <a:rPr lang="es-MX" b="0" i="0" dirty="0">
                <a:solidFill>
                  <a:srgbClr val="1F1F1F"/>
                </a:solidFill>
                <a:effectLst/>
                <a:latin typeface="Source Sans Pro" panose="020B0503030403020204" pitchFamily="34" charset="0"/>
              </a:rPr>
              <a:t>sean más fáciles de leer. </a:t>
            </a:r>
          </a:p>
          <a:p>
            <a:pPr marL="0" indent="0">
              <a:buNone/>
            </a:pPr>
            <a:r>
              <a:rPr lang="es-MX" b="0" i="0" dirty="0">
                <a:solidFill>
                  <a:srgbClr val="1F1F1F"/>
                </a:solidFill>
                <a:effectLst/>
                <a:latin typeface="Source Sans Pro" panose="020B0503030403020204" pitchFamily="34" charset="0"/>
              </a:rPr>
              <a:t>Filtrar tus datos antes del trazado te permite enfocarte en subconjuntos específicos de tus datos y sacar conclusiones más dirigidas. Para hacerlo, usa la función </a:t>
            </a:r>
            <a:r>
              <a:rPr lang="es-MX" b="0" i="0" dirty="0" err="1">
                <a:solidFill>
                  <a:srgbClr val="1F1F1F"/>
                </a:solidFill>
                <a:effectLst/>
                <a:latin typeface="Source Sans Pro" panose="020B0503030403020204" pitchFamily="34" charset="0"/>
              </a:rPr>
              <a:t>dplyr</a:t>
            </a:r>
            <a:r>
              <a:rPr lang="es-MX" b="0" i="0" dirty="0">
                <a:solidFill>
                  <a:srgbClr val="1F1F1F"/>
                </a:solidFill>
                <a:effectLst/>
                <a:latin typeface="Source Sans Pro" panose="020B0503030403020204" pitchFamily="34" charset="0"/>
              </a:rPr>
              <a:t> </a:t>
            </a:r>
            <a:r>
              <a:rPr lang="es-MX" b="0" i="0" dirty="0" err="1">
                <a:solidFill>
                  <a:srgbClr val="1F1F1F"/>
                </a:solidFill>
                <a:effectLst/>
                <a:latin typeface="Source Sans Pro" panose="020B0503030403020204" pitchFamily="34" charset="0"/>
              </a:rPr>
              <a:t>filter</a:t>
            </a:r>
            <a:r>
              <a:rPr lang="es-MX" b="0" i="0" dirty="0">
                <a:solidFill>
                  <a:srgbClr val="1F1F1F"/>
                </a:solidFill>
                <a:effectLst/>
                <a:latin typeface="Source Sans Pro" panose="020B0503030403020204" pitchFamily="34" charset="0"/>
              </a:rPr>
              <a:t>() en tu sintaxis de </a:t>
            </a:r>
            <a:r>
              <a:rPr lang="es-MX" b="0" i="0" dirty="0" err="1">
                <a:solidFill>
                  <a:srgbClr val="1F1F1F"/>
                </a:solidFill>
                <a:effectLst/>
                <a:latin typeface="Source Sans Pro" panose="020B0503030403020204" pitchFamily="34" charset="0"/>
              </a:rPr>
              <a:t>ggplot</a:t>
            </a:r>
            <a:r>
              <a:rPr lang="es-MX" b="0" i="0" dirty="0">
                <a:solidFill>
                  <a:srgbClr val="1F1F1F"/>
                </a:solidFill>
                <a:effectLst/>
                <a:latin typeface="Source Sans Pro" panose="020B0503030403020204" pitchFamily="34" charset="0"/>
              </a:rPr>
              <a:t>. </a:t>
            </a:r>
            <a:r>
              <a:rPr lang="es-MX" sz="2400" i="0" u="sng" dirty="0">
                <a:solidFill>
                  <a:srgbClr val="1F1F1F"/>
                </a:solidFill>
                <a:effectLst/>
                <a:latin typeface="unset"/>
                <a:hlinkClick r:id="rId2"/>
              </a:rPr>
              <a:t>Reunir todos los elementos: (</a:t>
            </a:r>
            <a:r>
              <a:rPr lang="es-MX" sz="2400" i="0" u="sng" dirty="0" err="1">
                <a:solidFill>
                  <a:srgbClr val="1F1F1F"/>
                </a:solidFill>
                <a:effectLst/>
                <a:latin typeface="unset"/>
                <a:hlinkClick r:id="rId2"/>
              </a:rPr>
              <a:t>dplyr+ggplot</a:t>
            </a:r>
            <a:r>
              <a:rPr lang="es-MX" sz="2400" i="0" u="sng" dirty="0">
                <a:solidFill>
                  <a:srgbClr val="1F1F1F"/>
                </a:solidFill>
                <a:effectLst/>
                <a:latin typeface="unset"/>
                <a:hlinkClick r:id="rId2"/>
              </a:rPr>
              <a:t>)</a:t>
            </a:r>
            <a:r>
              <a:rPr lang="es-MX" sz="2400" i="0" u="sng" dirty="0">
                <a:solidFill>
                  <a:srgbClr val="1F1F1F"/>
                </a:solidFill>
                <a:effectLst/>
                <a:latin typeface="unset"/>
              </a:rPr>
              <a:t> , </a:t>
            </a:r>
            <a:r>
              <a:rPr lang="es-MX" sz="2400" i="0" u="sng" dirty="0">
                <a:effectLst/>
                <a:latin typeface="unset"/>
                <a:hlinkClick r:id="rId3"/>
              </a:rPr>
              <a:t>Transformación de datos</a:t>
            </a:r>
            <a:r>
              <a:rPr lang="es-MX" sz="2400" i="0" u="sng" dirty="0">
                <a:effectLst/>
                <a:latin typeface="unset"/>
              </a:rPr>
              <a:t>, </a:t>
            </a:r>
            <a:r>
              <a:rPr lang="es-MX" sz="2400" i="0" u="sng" dirty="0">
                <a:effectLst/>
                <a:latin typeface="unset"/>
                <a:hlinkClick r:id="rId4"/>
              </a:rPr>
              <a:t>Visualización de datos con ggplot2</a:t>
            </a:r>
            <a:br>
              <a:rPr lang="es-MX" b="0" i="0" dirty="0">
                <a:solidFill>
                  <a:srgbClr val="1F1F1F"/>
                </a:solidFill>
                <a:effectLst/>
                <a:latin typeface="Source Sans Pro" panose="020B0503030403020204" pitchFamily="34" charset="0"/>
              </a:rPr>
            </a:br>
            <a:endParaRPr lang="es-MX" dirty="0"/>
          </a:p>
        </p:txBody>
      </p:sp>
      <p:pic>
        <p:nvPicPr>
          <p:cNvPr id="5" name="Imagen 4">
            <a:extLst>
              <a:ext uri="{FF2B5EF4-FFF2-40B4-BE49-F238E27FC236}">
                <a16:creationId xmlns:a16="http://schemas.microsoft.com/office/drawing/2014/main" id="{A42C4950-E740-46B3-780E-DB99E8108130}"/>
              </a:ext>
            </a:extLst>
          </p:cNvPr>
          <p:cNvPicPr>
            <a:picLocks noChangeAspect="1"/>
          </p:cNvPicPr>
          <p:nvPr/>
        </p:nvPicPr>
        <p:blipFill>
          <a:blip r:embed="rId5"/>
          <a:stretch>
            <a:fillRect/>
          </a:stretch>
        </p:blipFill>
        <p:spPr>
          <a:xfrm>
            <a:off x="448235" y="3743045"/>
            <a:ext cx="11295529" cy="1882588"/>
          </a:xfrm>
          <a:prstGeom prst="rect">
            <a:avLst/>
          </a:prstGeom>
        </p:spPr>
      </p:pic>
    </p:spTree>
    <p:extLst>
      <p:ext uri="{BB962C8B-B14F-4D97-AF65-F5344CB8AC3E}">
        <p14:creationId xmlns:p14="http://schemas.microsoft.com/office/powerpoint/2010/main" val="637329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9A9DFBC-265F-8BA0-1359-9DB700BAE4E0}"/>
              </a:ext>
            </a:extLst>
          </p:cNvPr>
          <p:cNvPicPr>
            <a:picLocks noChangeAspect="1"/>
          </p:cNvPicPr>
          <p:nvPr/>
        </p:nvPicPr>
        <p:blipFill>
          <a:blip r:embed="rId2"/>
          <a:srcRect t="63028" r="9065"/>
          <a:stretch/>
        </p:blipFill>
        <p:spPr>
          <a:xfrm>
            <a:off x="-91081" y="3720777"/>
            <a:ext cx="5687262" cy="1616384"/>
          </a:xfrm>
          <a:prstGeom prst="rect">
            <a:avLst/>
          </a:prstGeom>
        </p:spPr>
      </p:pic>
      <p:pic>
        <p:nvPicPr>
          <p:cNvPr id="9" name="Imagen 8">
            <a:extLst>
              <a:ext uri="{FF2B5EF4-FFF2-40B4-BE49-F238E27FC236}">
                <a16:creationId xmlns:a16="http://schemas.microsoft.com/office/drawing/2014/main" id="{5F566F71-5323-AA6D-4551-71C7B7229F55}"/>
              </a:ext>
            </a:extLst>
          </p:cNvPr>
          <p:cNvPicPr>
            <a:picLocks noChangeAspect="1"/>
          </p:cNvPicPr>
          <p:nvPr/>
        </p:nvPicPr>
        <p:blipFill>
          <a:blip r:embed="rId3"/>
          <a:srcRect r="3906"/>
          <a:stretch/>
        </p:blipFill>
        <p:spPr>
          <a:xfrm>
            <a:off x="49883" y="55891"/>
            <a:ext cx="5254021" cy="3878334"/>
          </a:xfrm>
          <a:prstGeom prst="rect">
            <a:avLst/>
          </a:prstGeom>
        </p:spPr>
      </p:pic>
      <p:pic>
        <p:nvPicPr>
          <p:cNvPr id="11" name="Imagen 10">
            <a:extLst>
              <a:ext uri="{FF2B5EF4-FFF2-40B4-BE49-F238E27FC236}">
                <a16:creationId xmlns:a16="http://schemas.microsoft.com/office/drawing/2014/main" id="{14ABF366-3DB4-2885-BC3E-021260ED361C}"/>
              </a:ext>
            </a:extLst>
          </p:cNvPr>
          <p:cNvPicPr>
            <a:picLocks noChangeAspect="1"/>
          </p:cNvPicPr>
          <p:nvPr/>
        </p:nvPicPr>
        <p:blipFill>
          <a:blip r:embed="rId4"/>
          <a:srcRect t="66739" r="7767"/>
          <a:stretch/>
        </p:blipFill>
        <p:spPr>
          <a:xfrm>
            <a:off x="282782" y="5337161"/>
            <a:ext cx="4788221" cy="1312305"/>
          </a:xfrm>
          <a:prstGeom prst="rect">
            <a:avLst/>
          </a:prstGeom>
        </p:spPr>
      </p:pic>
      <p:pic>
        <p:nvPicPr>
          <p:cNvPr id="13" name="Imagen 12">
            <a:extLst>
              <a:ext uri="{FF2B5EF4-FFF2-40B4-BE49-F238E27FC236}">
                <a16:creationId xmlns:a16="http://schemas.microsoft.com/office/drawing/2014/main" id="{D16AAF9A-89C6-44BB-7903-644DE5F3838E}"/>
              </a:ext>
            </a:extLst>
          </p:cNvPr>
          <p:cNvPicPr>
            <a:picLocks noChangeAspect="1"/>
          </p:cNvPicPr>
          <p:nvPr/>
        </p:nvPicPr>
        <p:blipFill>
          <a:blip r:embed="rId5"/>
          <a:stretch>
            <a:fillRect/>
          </a:stretch>
        </p:blipFill>
        <p:spPr>
          <a:xfrm>
            <a:off x="6455763" y="55891"/>
            <a:ext cx="4890258" cy="2779016"/>
          </a:xfrm>
          <a:prstGeom prst="rect">
            <a:avLst/>
          </a:prstGeom>
        </p:spPr>
      </p:pic>
      <p:pic>
        <p:nvPicPr>
          <p:cNvPr id="15" name="Imagen 14">
            <a:extLst>
              <a:ext uri="{FF2B5EF4-FFF2-40B4-BE49-F238E27FC236}">
                <a16:creationId xmlns:a16="http://schemas.microsoft.com/office/drawing/2014/main" id="{A7662045-7114-4F4E-35AB-AF1456982A50}"/>
              </a:ext>
            </a:extLst>
          </p:cNvPr>
          <p:cNvPicPr>
            <a:picLocks noChangeAspect="1"/>
          </p:cNvPicPr>
          <p:nvPr/>
        </p:nvPicPr>
        <p:blipFill>
          <a:blip r:embed="rId6"/>
          <a:srcRect t="54969"/>
          <a:stretch/>
        </p:blipFill>
        <p:spPr>
          <a:xfrm>
            <a:off x="6487750" y="2961920"/>
            <a:ext cx="4858271" cy="1151778"/>
          </a:xfrm>
          <a:prstGeom prst="rect">
            <a:avLst/>
          </a:prstGeom>
        </p:spPr>
      </p:pic>
      <p:pic>
        <p:nvPicPr>
          <p:cNvPr id="19" name="Imagen 18">
            <a:extLst>
              <a:ext uri="{FF2B5EF4-FFF2-40B4-BE49-F238E27FC236}">
                <a16:creationId xmlns:a16="http://schemas.microsoft.com/office/drawing/2014/main" id="{BD50000D-9204-71C8-6B6F-18770EECAD34}"/>
              </a:ext>
            </a:extLst>
          </p:cNvPr>
          <p:cNvPicPr>
            <a:picLocks noChangeAspect="1"/>
          </p:cNvPicPr>
          <p:nvPr/>
        </p:nvPicPr>
        <p:blipFill>
          <a:blip r:embed="rId7"/>
          <a:stretch>
            <a:fillRect/>
          </a:stretch>
        </p:blipFill>
        <p:spPr>
          <a:xfrm>
            <a:off x="6595821" y="4023094"/>
            <a:ext cx="4797239" cy="1094330"/>
          </a:xfrm>
          <a:prstGeom prst="rect">
            <a:avLst/>
          </a:prstGeom>
        </p:spPr>
      </p:pic>
      <p:pic>
        <p:nvPicPr>
          <p:cNvPr id="21" name="Imagen 20">
            <a:extLst>
              <a:ext uri="{FF2B5EF4-FFF2-40B4-BE49-F238E27FC236}">
                <a16:creationId xmlns:a16="http://schemas.microsoft.com/office/drawing/2014/main" id="{B5F48BF3-AE18-0EED-B387-21B63B94FECD}"/>
              </a:ext>
            </a:extLst>
          </p:cNvPr>
          <p:cNvPicPr>
            <a:picLocks noChangeAspect="1"/>
          </p:cNvPicPr>
          <p:nvPr/>
        </p:nvPicPr>
        <p:blipFill>
          <a:blip r:embed="rId8"/>
          <a:stretch>
            <a:fillRect/>
          </a:stretch>
        </p:blipFill>
        <p:spPr>
          <a:xfrm>
            <a:off x="6508801" y="5337161"/>
            <a:ext cx="4816167" cy="1275633"/>
          </a:xfrm>
          <a:prstGeom prst="rect">
            <a:avLst/>
          </a:prstGeom>
        </p:spPr>
      </p:pic>
    </p:spTree>
    <p:extLst>
      <p:ext uri="{BB962C8B-B14F-4D97-AF65-F5344CB8AC3E}">
        <p14:creationId xmlns:p14="http://schemas.microsoft.com/office/powerpoint/2010/main" val="41369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EF8C490-E6CD-8E49-5446-5570EAD7F94F}"/>
              </a:ext>
            </a:extLst>
          </p:cNvPr>
          <p:cNvPicPr>
            <a:picLocks noChangeAspect="1"/>
          </p:cNvPicPr>
          <p:nvPr/>
        </p:nvPicPr>
        <p:blipFill>
          <a:blip r:embed="rId2"/>
          <a:stretch>
            <a:fillRect/>
          </a:stretch>
        </p:blipFill>
        <p:spPr>
          <a:xfrm>
            <a:off x="263163" y="341323"/>
            <a:ext cx="2581635" cy="2457793"/>
          </a:xfrm>
          <a:prstGeom prst="rect">
            <a:avLst/>
          </a:prstGeom>
        </p:spPr>
      </p:pic>
      <p:pic>
        <p:nvPicPr>
          <p:cNvPr id="7" name="Imagen 6">
            <a:extLst>
              <a:ext uri="{FF2B5EF4-FFF2-40B4-BE49-F238E27FC236}">
                <a16:creationId xmlns:a16="http://schemas.microsoft.com/office/drawing/2014/main" id="{694C1060-BEAF-28C6-5FA0-448F29E84875}"/>
              </a:ext>
            </a:extLst>
          </p:cNvPr>
          <p:cNvPicPr>
            <a:picLocks noChangeAspect="1"/>
          </p:cNvPicPr>
          <p:nvPr/>
        </p:nvPicPr>
        <p:blipFill>
          <a:blip r:embed="rId3"/>
          <a:stretch>
            <a:fillRect/>
          </a:stretch>
        </p:blipFill>
        <p:spPr>
          <a:xfrm>
            <a:off x="424528" y="3449200"/>
            <a:ext cx="5439532" cy="1233659"/>
          </a:xfrm>
          <a:prstGeom prst="rect">
            <a:avLst/>
          </a:prstGeom>
        </p:spPr>
      </p:pic>
      <p:pic>
        <p:nvPicPr>
          <p:cNvPr id="9" name="Imagen 8">
            <a:extLst>
              <a:ext uri="{FF2B5EF4-FFF2-40B4-BE49-F238E27FC236}">
                <a16:creationId xmlns:a16="http://schemas.microsoft.com/office/drawing/2014/main" id="{2A47E188-F8DB-A0CB-8240-798C848AFA84}"/>
              </a:ext>
            </a:extLst>
          </p:cNvPr>
          <p:cNvPicPr>
            <a:picLocks noChangeAspect="1"/>
          </p:cNvPicPr>
          <p:nvPr/>
        </p:nvPicPr>
        <p:blipFill>
          <a:blip r:embed="rId4"/>
          <a:stretch>
            <a:fillRect/>
          </a:stretch>
        </p:blipFill>
        <p:spPr>
          <a:xfrm>
            <a:off x="3144294" y="341323"/>
            <a:ext cx="1876687" cy="3067478"/>
          </a:xfrm>
          <a:prstGeom prst="rect">
            <a:avLst/>
          </a:prstGeom>
        </p:spPr>
      </p:pic>
      <p:sp>
        <p:nvSpPr>
          <p:cNvPr id="2" name="CuadroTexto 1">
            <a:extLst>
              <a:ext uri="{FF2B5EF4-FFF2-40B4-BE49-F238E27FC236}">
                <a16:creationId xmlns:a16="http://schemas.microsoft.com/office/drawing/2014/main" id="{801E683A-9432-1E7E-32EE-9A1F0C80B6AE}"/>
              </a:ext>
            </a:extLst>
          </p:cNvPr>
          <p:cNvSpPr txBox="1"/>
          <p:nvPr/>
        </p:nvSpPr>
        <p:spPr>
          <a:xfrm>
            <a:off x="5674660" y="720900"/>
            <a:ext cx="6254177" cy="2308324"/>
          </a:xfrm>
          <a:prstGeom prst="rect">
            <a:avLst/>
          </a:prstGeom>
          <a:noFill/>
        </p:spPr>
        <p:txBody>
          <a:bodyPr wrap="square" rtlCol="0">
            <a:spAutoFit/>
          </a:bodyPr>
          <a:lstStyle/>
          <a:p>
            <a:r>
              <a:rPr lang="es-MX" sz="1600" dirty="0" err="1"/>
              <a:t>library</a:t>
            </a:r>
            <a:r>
              <a:rPr lang="es-MX" sz="1600" dirty="0"/>
              <a:t>("ggplot2")</a:t>
            </a:r>
          </a:p>
          <a:p>
            <a:r>
              <a:rPr lang="es-MX" sz="1600" dirty="0" err="1"/>
              <a:t>library</a:t>
            </a:r>
            <a:r>
              <a:rPr lang="es-MX" sz="1600" dirty="0"/>
              <a:t>("</a:t>
            </a:r>
            <a:r>
              <a:rPr lang="es-MX" sz="1600" dirty="0" err="1"/>
              <a:t>palmerpenguins</a:t>
            </a:r>
            <a:r>
              <a:rPr lang="es-MX" sz="1600" dirty="0"/>
              <a:t>")</a:t>
            </a:r>
          </a:p>
          <a:p>
            <a:endParaRPr lang="es-MX" sz="1600" dirty="0"/>
          </a:p>
          <a:p>
            <a:r>
              <a:rPr lang="es-MX" sz="1600" dirty="0" err="1"/>
              <a:t>ggplot</a:t>
            </a:r>
            <a:r>
              <a:rPr lang="es-MX" sz="1600" dirty="0"/>
              <a:t>(data=</a:t>
            </a:r>
            <a:r>
              <a:rPr lang="es-MX" sz="1600" dirty="0" err="1"/>
              <a:t>penguins</a:t>
            </a:r>
            <a:r>
              <a:rPr lang="es-MX" sz="1600" dirty="0"/>
              <a:t>)+</a:t>
            </a:r>
            <a:r>
              <a:rPr lang="es-MX" sz="1600" dirty="0" err="1"/>
              <a:t>geom_point</a:t>
            </a:r>
            <a:r>
              <a:rPr lang="es-MX" sz="1600" dirty="0"/>
              <a:t>(</a:t>
            </a:r>
            <a:r>
              <a:rPr lang="es-MX" sz="1600" dirty="0" err="1"/>
              <a:t>mapping</a:t>
            </a:r>
            <a:r>
              <a:rPr lang="es-MX" sz="1600" dirty="0"/>
              <a:t>=aes(x=</a:t>
            </a:r>
            <a:r>
              <a:rPr lang="es-MX" sz="1600" dirty="0" err="1"/>
              <a:t>flipper_length_mm</a:t>
            </a:r>
            <a:r>
              <a:rPr lang="es-MX" sz="1600" dirty="0"/>
              <a:t>, y=</a:t>
            </a:r>
            <a:r>
              <a:rPr lang="es-MX" sz="1600" dirty="0" err="1"/>
              <a:t>body_mass_g</a:t>
            </a:r>
            <a:r>
              <a:rPr lang="es-MX" sz="1600" dirty="0"/>
              <a:t>, color=</a:t>
            </a:r>
            <a:r>
              <a:rPr lang="es-MX" sz="1600" dirty="0" err="1"/>
              <a:t>species</a:t>
            </a:r>
            <a:r>
              <a:rPr lang="es-MX" sz="1600" dirty="0"/>
              <a:t>)) +</a:t>
            </a:r>
          </a:p>
          <a:p>
            <a:r>
              <a:rPr lang="es-MX" sz="1600" dirty="0" err="1"/>
              <a:t>labs</a:t>
            </a:r>
            <a:r>
              <a:rPr lang="es-MX" sz="1600" dirty="0"/>
              <a:t>(</a:t>
            </a:r>
            <a:r>
              <a:rPr lang="es-MX" sz="1600" dirty="0" err="1"/>
              <a:t>title</a:t>
            </a:r>
            <a:r>
              <a:rPr lang="es-MX" sz="1600" dirty="0"/>
              <a:t>="</a:t>
            </a:r>
            <a:r>
              <a:rPr lang="es-MX" sz="1600" dirty="0" err="1"/>
              <a:t>pinguinos</a:t>
            </a:r>
            <a:r>
              <a:rPr lang="es-MX" sz="1600" dirty="0"/>
              <a:t>", </a:t>
            </a:r>
            <a:r>
              <a:rPr lang="es-MX" sz="1600" dirty="0" err="1"/>
              <a:t>subtitle</a:t>
            </a:r>
            <a:r>
              <a:rPr lang="es-MX" sz="1600" dirty="0"/>
              <a:t>="</a:t>
            </a:r>
            <a:r>
              <a:rPr lang="es-MX" sz="1600" dirty="0" err="1"/>
              <a:t>tonight</a:t>
            </a:r>
            <a:r>
              <a:rPr lang="es-MX" sz="1600" dirty="0"/>
              <a:t>", </a:t>
            </a:r>
            <a:r>
              <a:rPr lang="es-MX" sz="1600" dirty="0" err="1"/>
              <a:t>caption</a:t>
            </a:r>
            <a:r>
              <a:rPr lang="es-MX" sz="1600" dirty="0"/>
              <a:t> = "Dr. Kristen Gorman") +</a:t>
            </a:r>
          </a:p>
          <a:p>
            <a:r>
              <a:rPr lang="es-MX" sz="1600" dirty="0" err="1"/>
              <a:t>annotate</a:t>
            </a:r>
            <a:r>
              <a:rPr lang="es-MX" sz="1600" dirty="0"/>
              <a:t>("</a:t>
            </a:r>
            <a:r>
              <a:rPr lang="es-MX" sz="1600" dirty="0" err="1"/>
              <a:t>text</a:t>
            </a:r>
            <a:r>
              <a:rPr lang="es-MX" sz="1600" dirty="0"/>
              <a:t>", x=220,y=3500, </a:t>
            </a:r>
            <a:r>
              <a:rPr lang="es-MX" sz="1600" dirty="0" err="1"/>
              <a:t>label</a:t>
            </a:r>
            <a:r>
              <a:rPr lang="es-MX" sz="1600" dirty="0"/>
              <a:t>="</a:t>
            </a:r>
            <a:r>
              <a:rPr lang="es-MX" sz="1600" dirty="0" err="1"/>
              <a:t>gentoos</a:t>
            </a:r>
            <a:r>
              <a:rPr lang="es-MX" sz="1600" dirty="0"/>
              <a:t>",color="</a:t>
            </a:r>
            <a:r>
              <a:rPr lang="es-MX" sz="1600" dirty="0" err="1"/>
              <a:t>purple</a:t>
            </a:r>
            <a:r>
              <a:rPr lang="es-MX" sz="1600" dirty="0"/>
              <a:t>", </a:t>
            </a:r>
            <a:r>
              <a:rPr lang="es-MX" sz="1600" dirty="0" err="1"/>
              <a:t>fontface</a:t>
            </a:r>
            <a:r>
              <a:rPr lang="es-MX" sz="1600" dirty="0"/>
              <a:t>="</a:t>
            </a:r>
            <a:r>
              <a:rPr lang="es-MX" sz="1600" dirty="0" err="1"/>
              <a:t>bold</a:t>
            </a:r>
            <a:r>
              <a:rPr lang="es-MX" sz="1600" dirty="0"/>
              <a:t>",</a:t>
            </a:r>
            <a:r>
              <a:rPr lang="es-MX" sz="1600" dirty="0" err="1"/>
              <a:t>size</a:t>
            </a:r>
            <a:r>
              <a:rPr lang="es-MX" sz="1600" dirty="0"/>
              <a:t>=5, angle=45)</a:t>
            </a:r>
          </a:p>
        </p:txBody>
      </p:sp>
      <p:sp>
        <p:nvSpPr>
          <p:cNvPr id="3" name="CuadroTexto 2">
            <a:extLst>
              <a:ext uri="{FF2B5EF4-FFF2-40B4-BE49-F238E27FC236}">
                <a16:creationId xmlns:a16="http://schemas.microsoft.com/office/drawing/2014/main" id="{814BE8B5-D20F-5D6F-B666-B72751067DE8}"/>
              </a:ext>
            </a:extLst>
          </p:cNvPr>
          <p:cNvSpPr txBox="1"/>
          <p:nvPr/>
        </p:nvSpPr>
        <p:spPr>
          <a:xfrm>
            <a:off x="6508377" y="3639798"/>
            <a:ext cx="5002306" cy="2862322"/>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Las anotaciones son una manera útil de agregar notas a tu diagrama. Te ayudan a explicar la finalidad del diagrama, destacar puntos de datos importantes o comentar cualquier tendencia o resultados de datos que ilustra el diagrama.</a:t>
            </a:r>
          </a:p>
          <a:p>
            <a:r>
              <a:rPr lang="es-MX" b="1" i="0" u="sng" dirty="0">
                <a:effectLst/>
                <a:latin typeface="unset"/>
                <a:hlinkClick r:id="rId5"/>
              </a:rPr>
              <a:t>Cómo crear una capa de anotaciones</a:t>
            </a:r>
            <a:endParaRPr lang="es-MX" b="1" i="0" u="sng" dirty="0">
              <a:effectLst/>
              <a:latin typeface="unset"/>
            </a:endParaRPr>
          </a:p>
          <a:p>
            <a:r>
              <a:rPr lang="es-MX" b="1" i="0" u="sng" dirty="0">
                <a:effectLst/>
                <a:latin typeface="unset"/>
                <a:hlinkClick r:id="rId6"/>
              </a:rPr>
              <a:t>Cómo anotar un diagrama en ggplot2</a:t>
            </a:r>
            <a:endParaRPr lang="es-MX" b="1" u="sng" dirty="0">
              <a:latin typeface="unset"/>
            </a:endParaRPr>
          </a:p>
          <a:p>
            <a:r>
              <a:rPr lang="es-MX" b="1" i="0" u="sng" dirty="0">
                <a:effectLst/>
                <a:latin typeface="unset"/>
                <a:hlinkClick r:id="rId7"/>
              </a:rPr>
              <a:t>Anotaciones</a:t>
            </a:r>
            <a:endParaRPr lang="es-MX" b="1" u="sng" dirty="0">
              <a:latin typeface="unset"/>
            </a:endParaRPr>
          </a:p>
          <a:p>
            <a:r>
              <a:rPr lang="es-MX" b="1" i="0" u="sng" dirty="0">
                <a:solidFill>
                  <a:srgbClr val="1F1F1F"/>
                </a:solidFill>
                <a:effectLst/>
                <a:latin typeface="unset"/>
                <a:hlinkClick r:id="rId8"/>
              </a:rPr>
              <a:t>Cómo anotar un diagrama</a:t>
            </a:r>
            <a:br>
              <a:rPr lang="es-MX" b="0" i="0" dirty="0">
                <a:solidFill>
                  <a:srgbClr val="1F1F1F"/>
                </a:solidFill>
                <a:effectLst/>
                <a:latin typeface="Source Sans Pro" panose="020B0503030403020204" pitchFamily="34" charset="0"/>
              </a:rPr>
            </a:br>
            <a:r>
              <a:rPr lang="es-MX" b="1" i="0" u="sng" dirty="0">
                <a:effectLst/>
                <a:latin typeface="unset"/>
                <a:hlinkClick r:id="rId9"/>
              </a:rPr>
              <a:t>Anotaciones de texto</a:t>
            </a:r>
            <a:endParaRPr lang="es-MX" b="1" u="sng" dirty="0">
              <a:latin typeface="unset"/>
            </a:endParaRPr>
          </a:p>
        </p:txBody>
      </p:sp>
      <p:pic>
        <p:nvPicPr>
          <p:cNvPr id="4" name="Imagen 3">
            <a:extLst>
              <a:ext uri="{FF2B5EF4-FFF2-40B4-BE49-F238E27FC236}">
                <a16:creationId xmlns:a16="http://schemas.microsoft.com/office/drawing/2014/main" id="{E91D97EA-ADC0-BC92-5AEF-39B7DD335A8B}"/>
              </a:ext>
            </a:extLst>
          </p:cNvPr>
          <p:cNvPicPr>
            <a:picLocks noChangeAspect="1"/>
          </p:cNvPicPr>
          <p:nvPr/>
        </p:nvPicPr>
        <p:blipFill>
          <a:blip r:embed="rId10"/>
          <a:stretch>
            <a:fillRect/>
          </a:stretch>
        </p:blipFill>
        <p:spPr>
          <a:xfrm>
            <a:off x="1387933" y="4821852"/>
            <a:ext cx="2913730" cy="1928572"/>
          </a:xfrm>
          <a:prstGeom prst="rect">
            <a:avLst/>
          </a:prstGeom>
        </p:spPr>
      </p:pic>
    </p:spTree>
    <p:extLst>
      <p:ext uri="{BB962C8B-B14F-4D97-AF65-F5344CB8AC3E}">
        <p14:creationId xmlns:p14="http://schemas.microsoft.com/office/powerpoint/2010/main" val="4001209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59774-30A8-6274-C20A-55506EDBA03F}"/>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6D74D129-FAB6-9DE7-2282-0A47539CDF9B}"/>
              </a:ext>
            </a:extLst>
          </p:cNvPr>
          <p:cNvPicPr>
            <a:picLocks noChangeAspect="1"/>
          </p:cNvPicPr>
          <p:nvPr/>
        </p:nvPicPr>
        <p:blipFill>
          <a:blip r:embed="rId2"/>
          <a:stretch>
            <a:fillRect/>
          </a:stretch>
        </p:blipFill>
        <p:spPr>
          <a:xfrm>
            <a:off x="664754" y="425125"/>
            <a:ext cx="8819341" cy="1524699"/>
          </a:xfrm>
          <a:prstGeom prst="rect">
            <a:avLst/>
          </a:prstGeom>
        </p:spPr>
      </p:pic>
      <p:pic>
        <p:nvPicPr>
          <p:cNvPr id="6" name="Imagen 5">
            <a:extLst>
              <a:ext uri="{FF2B5EF4-FFF2-40B4-BE49-F238E27FC236}">
                <a16:creationId xmlns:a16="http://schemas.microsoft.com/office/drawing/2014/main" id="{9C2F8716-73F4-E353-C3CA-E1E4B609583D}"/>
              </a:ext>
            </a:extLst>
          </p:cNvPr>
          <p:cNvPicPr>
            <a:picLocks noChangeAspect="1"/>
          </p:cNvPicPr>
          <p:nvPr/>
        </p:nvPicPr>
        <p:blipFill>
          <a:blip r:embed="rId3"/>
          <a:stretch>
            <a:fillRect/>
          </a:stretch>
        </p:blipFill>
        <p:spPr>
          <a:xfrm>
            <a:off x="2094746" y="2339788"/>
            <a:ext cx="7235527" cy="3837667"/>
          </a:xfrm>
          <a:prstGeom prst="rect">
            <a:avLst/>
          </a:prstGeom>
        </p:spPr>
      </p:pic>
    </p:spTree>
    <p:extLst>
      <p:ext uri="{BB962C8B-B14F-4D97-AF65-F5344CB8AC3E}">
        <p14:creationId xmlns:p14="http://schemas.microsoft.com/office/powerpoint/2010/main" val="972432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0A140-2704-2CBD-F645-F00578A9714F}"/>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321A65CD-3E0A-1482-75CD-276ADA034CA6}"/>
              </a:ext>
            </a:extLst>
          </p:cNvPr>
          <p:cNvPicPr>
            <a:picLocks noChangeAspect="1"/>
          </p:cNvPicPr>
          <p:nvPr/>
        </p:nvPicPr>
        <p:blipFill>
          <a:blip r:embed="rId2"/>
          <a:stretch>
            <a:fillRect/>
          </a:stretch>
        </p:blipFill>
        <p:spPr>
          <a:xfrm>
            <a:off x="605363" y="747464"/>
            <a:ext cx="6204868" cy="1860825"/>
          </a:xfrm>
          <a:prstGeom prst="rect">
            <a:avLst/>
          </a:prstGeom>
        </p:spPr>
      </p:pic>
      <p:pic>
        <p:nvPicPr>
          <p:cNvPr id="4" name="Imagen 3">
            <a:extLst>
              <a:ext uri="{FF2B5EF4-FFF2-40B4-BE49-F238E27FC236}">
                <a16:creationId xmlns:a16="http://schemas.microsoft.com/office/drawing/2014/main" id="{2DE1D8D5-2624-4053-78CF-584F92E3011B}"/>
              </a:ext>
            </a:extLst>
          </p:cNvPr>
          <p:cNvPicPr>
            <a:picLocks noChangeAspect="1"/>
          </p:cNvPicPr>
          <p:nvPr/>
        </p:nvPicPr>
        <p:blipFill>
          <a:blip r:embed="rId3"/>
          <a:stretch>
            <a:fillRect/>
          </a:stretch>
        </p:blipFill>
        <p:spPr>
          <a:xfrm>
            <a:off x="2718080" y="2782765"/>
            <a:ext cx="7535327" cy="3600953"/>
          </a:xfrm>
          <a:prstGeom prst="rect">
            <a:avLst/>
          </a:prstGeom>
        </p:spPr>
      </p:pic>
    </p:spTree>
    <p:extLst>
      <p:ext uri="{BB962C8B-B14F-4D97-AF65-F5344CB8AC3E}">
        <p14:creationId xmlns:p14="http://schemas.microsoft.com/office/powerpoint/2010/main" val="9702092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2DB23A3-AF6B-7B9B-4C3B-371E61EFF043}"/>
              </a:ext>
            </a:extLst>
          </p:cNvPr>
          <p:cNvPicPr>
            <a:picLocks noChangeAspect="1"/>
          </p:cNvPicPr>
          <p:nvPr/>
        </p:nvPicPr>
        <p:blipFill>
          <a:blip r:embed="rId2"/>
          <a:stretch>
            <a:fillRect/>
          </a:stretch>
        </p:blipFill>
        <p:spPr>
          <a:xfrm>
            <a:off x="311707" y="322776"/>
            <a:ext cx="4919860" cy="1202387"/>
          </a:xfrm>
          <a:prstGeom prst="rect">
            <a:avLst/>
          </a:prstGeom>
        </p:spPr>
      </p:pic>
      <p:pic>
        <p:nvPicPr>
          <p:cNvPr id="7" name="Imagen 6">
            <a:extLst>
              <a:ext uri="{FF2B5EF4-FFF2-40B4-BE49-F238E27FC236}">
                <a16:creationId xmlns:a16="http://schemas.microsoft.com/office/drawing/2014/main" id="{42DD179E-3D5D-2F59-8E7B-B57A2462CF2A}"/>
              </a:ext>
            </a:extLst>
          </p:cNvPr>
          <p:cNvPicPr>
            <a:picLocks noChangeAspect="1"/>
          </p:cNvPicPr>
          <p:nvPr/>
        </p:nvPicPr>
        <p:blipFill>
          <a:blip r:embed="rId3"/>
          <a:stretch>
            <a:fillRect/>
          </a:stretch>
        </p:blipFill>
        <p:spPr>
          <a:xfrm>
            <a:off x="6481481" y="1161588"/>
            <a:ext cx="5239263" cy="1345820"/>
          </a:xfrm>
          <a:prstGeom prst="rect">
            <a:avLst/>
          </a:prstGeom>
        </p:spPr>
      </p:pic>
      <p:pic>
        <p:nvPicPr>
          <p:cNvPr id="9" name="Imagen 8">
            <a:extLst>
              <a:ext uri="{FF2B5EF4-FFF2-40B4-BE49-F238E27FC236}">
                <a16:creationId xmlns:a16="http://schemas.microsoft.com/office/drawing/2014/main" id="{47D55679-B1FD-2106-1242-8771054168A2}"/>
              </a:ext>
            </a:extLst>
          </p:cNvPr>
          <p:cNvPicPr>
            <a:picLocks noChangeAspect="1"/>
          </p:cNvPicPr>
          <p:nvPr/>
        </p:nvPicPr>
        <p:blipFill>
          <a:blip r:embed="rId4"/>
          <a:stretch>
            <a:fillRect/>
          </a:stretch>
        </p:blipFill>
        <p:spPr>
          <a:xfrm>
            <a:off x="750686" y="2109494"/>
            <a:ext cx="4712528" cy="1662585"/>
          </a:xfrm>
          <a:prstGeom prst="rect">
            <a:avLst/>
          </a:prstGeom>
        </p:spPr>
      </p:pic>
      <p:pic>
        <p:nvPicPr>
          <p:cNvPr id="11" name="Imagen 10">
            <a:extLst>
              <a:ext uri="{FF2B5EF4-FFF2-40B4-BE49-F238E27FC236}">
                <a16:creationId xmlns:a16="http://schemas.microsoft.com/office/drawing/2014/main" id="{EF80CE54-D49E-922D-7E7F-7024FA3FCDBA}"/>
              </a:ext>
            </a:extLst>
          </p:cNvPr>
          <p:cNvPicPr>
            <a:picLocks noChangeAspect="1"/>
          </p:cNvPicPr>
          <p:nvPr/>
        </p:nvPicPr>
        <p:blipFill>
          <a:blip r:embed="rId5"/>
          <a:stretch>
            <a:fillRect/>
          </a:stretch>
        </p:blipFill>
        <p:spPr>
          <a:xfrm>
            <a:off x="6026389" y="3772079"/>
            <a:ext cx="5520026" cy="1427500"/>
          </a:xfrm>
          <a:prstGeom prst="rect">
            <a:avLst/>
          </a:prstGeom>
        </p:spPr>
      </p:pic>
      <p:pic>
        <p:nvPicPr>
          <p:cNvPr id="13" name="Imagen 12">
            <a:extLst>
              <a:ext uri="{FF2B5EF4-FFF2-40B4-BE49-F238E27FC236}">
                <a16:creationId xmlns:a16="http://schemas.microsoft.com/office/drawing/2014/main" id="{62D91538-2792-56FD-3F06-5FEB35AB9B35}"/>
              </a:ext>
            </a:extLst>
          </p:cNvPr>
          <p:cNvPicPr>
            <a:picLocks noChangeAspect="1"/>
          </p:cNvPicPr>
          <p:nvPr/>
        </p:nvPicPr>
        <p:blipFill>
          <a:blip r:embed="rId6"/>
          <a:stretch>
            <a:fillRect/>
          </a:stretch>
        </p:blipFill>
        <p:spPr>
          <a:xfrm>
            <a:off x="645585" y="4362159"/>
            <a:ext cx="4252104" cy="1967785"/>
          </a:xfrm>
          <a:prstGeom prst="rect">
            <a:avLst/>
          </a:prstGeom>
        </p:spPr>
      </p:pic>
    </p:spTree>
    <p:extLst>
      <p:ext uri="{BB962C8B-B14F-4D97-AF65-F5344CB8AC3E}">
        <p14:creationId xmlns:p14="http://schemas.microsoft.com/office/powerpoint/2010/main" val="688537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CAACCB3B-A704-EE1F-0B17-2FD1394BA308}"/>
              </a:ext>
            </a:extLst>
          </p:cNvPr>
          <p:cNvSpPr>
            <a:spLocks noGrp="1"/>
          </p:cNvSpPr>
          <p:nvPr>
            <p:ph idx="1"/>
          </p:nvPr>
        </p:nvSpPr>
        <p:spPr>
          <a:xfrm>
            <a:off x="582706" y="561600"/>
            <a:ext cx="10833847" cy="6121587"/>
          </a:xfrm>
        </p:spPr>
        <p:txBody>
          <a:bodyPr>
            <a:normAutofit fontScale="55000" lnSpcReduction="20000"/>
          </a:bodyPr>
          <a:lstStyle/>
          <a:p>
            <a:pPr marL="0" indent="0">
              <a:buNone/>
            </a:pPr>
            <a:r>
              <a:rPr lang="es-MX" sz="2900" b="1" i="0" dirty="0">
                <a:effectLst/>
                <a:latin typeface="unset"/>
              </a:rPr>
              <a:t>R </a:t>
            </a:r>
            <a:r>
              <a:rPr lang="es-MX" sz="2900" b="1" i="0" dirty="0" err="1">
                <a:effectLst/>
                <a:latin typeface="unset"/>
              </a:rPr>
              <a:t>Markdown</a:t>
            </a:r>
            <a:r>
              <a:rPr lang="es-MX" sz="2900" b="0" i="0" dirty="0">
                <a:effectLst/>
                <a:latin typeface="Source Sans Pro" panose="020B0503030403020204" pitchFamily="34" charset="0"/>
              </a:rPr>
              <a:t> es una herramienta útil que te permite guardar códigos y ejecutarlos, y también crear informes para compartir con los interesados. </a:t>
            </a:r>
          </a:p>
          <a:p>
            <a:pPr algn="l">
              <a:buFont typeface="Arial" panose="020B0604020202020204" pitchFamily="34" charset="0"/>
              <a:buChar char="•"/>
            </a:pPr>
            <a:r>
              <a:rPr lang="es-MX" sz="2900" b="0" i="0" dirty="0">
                <a:effectLst/>
                <a:latin typeface="var(--cds-font-family-source-sans-pro)"/>
              </a:rPr>
              <a:t>La</a:t>
            </a:r>
            <a:r>
              <a:rPr lang="es-MX" sz="2900" b="0" i="0" u="sng" dirty="0">
                <a:solidFill>
                  <a:srgbClr val="467886"/>
                </a:solidFill>
                <a:effectLst/>
                <a:latin typeface="var(--cds-font-family-source-sans-pro)"/>
                <a:hlinkClick r:id="rId2">
                  <a:extLst>
                    <a:ext uri="{A12FA001-AC4F-418D-AE19-62706E023703}">
                      <ahyp:hlinkClr xmlns:ahyp="http://schemas.microsoft.com/office/drawing/2018/hyperlinkcolor" val="tx"/>
                    </a:ext>
                  </a:extLst>
                </a:hlinkClick>
              </a:rPr>
              <a:t> Guía de referencia de R </a:t>
            </a:r>
            <a:r>
              <a:rPr lang="es-MX" sz="2900" b="0" i="0" u="sng" dirty="0" err="1">
                <a:effectLst/>
                <a:latin typeface="var(--cds-font-family-source-sans-pro)"/>
                <a:hlinkClick r:id="rId2">
                  <a:extLst>
                    <a:ext uri="{A12FA001-AC4F-418D-AE19-62706E023703}">
                      <ahyp:hlinkClr xmlns:ahyp="http://schemas.microsoft.com/office/drawing/2018/hyperlinkcolor" val="tx"/>
                    </a:ext>
                  </a:extLst>
                </a:hlinkClick>
              </a:rPr>
              <a:t>Markdown</a:t>
            </a:r>
            <a:r>
              <a:rPr lang="es-MX" sz="2900" b="0" i="0" dirty="0">
                <a:effectLst/>
                <a:latin typeface="var(--cds-font-family-source-sans-pro)"/>
              </a:rPr>
              <a:t> está compuesta por tres secciones: La sintaxis de </a:t>
            </a:r>
            <a:r>
              <a:rPr lang="es-MX" sz="2900" b="0" i="0" dirty="0" err="1">
                <a:effectLst/>
                <a:latin typeface="var(--cds-font-family-source-sans-pro)"/>
              </a:rPr>
              <a:t>Markdown</a:t>
            </a:r>
            <a:r>
              <a:rPr lang="es-MX" sz="2900" b="0" i="0" dirty="0">
                <a:effectLst/>
                <a:latin typeface="var(--cds-font-family-source-sans-pro)"/>
              </a:rPr>
              <a:t>, las opciones para bloques de códigos del paquete </a:t>
            </a:r>
            <a:r>
              <a:rPr lang="es-MX" sz="2900" b="0" i="0" dirty="0" err="1">
                <a:effectLst/>
                <a:latin typeface="var(--cds-font-family-source-sans-pro)"/>
              </a:rPr>
              <a:t>knitr</a:t>
            </a:r>
            <a:r>
              <a:rPr lang="es-MX" sz="2900" b="0" i="0" dirty="0">
                <a:effectLst/>
                <a:latin typeface="var(--cds-font-family-source-sans-pro)"/>
              </a:rPr>
              <a:t>, y las opciones que ofrece </a:t>
            </a:r>
            <a:r>
              <a:rPr lang="es-MX" sz="2900" b="0" i="0" dirty="0" err="1">
                <a:effectLst/>
                <a:latin typeface="var(--cds-font-family-source-sans-pro)"/>
              </a:rPr>
              <a:t>Pandoc</a:t>
            </a:r>
            <a:r>
              <a:rPr lang="es-MX" sz="2900" b="0" i="0" dirty="0">
                <a:effectLst/>
                <a:latin typeface="var(--cds-font-family-source-sans-pro)"/>
              </a:rPr>
              <a:t>. La guía es muy detallada e incluye muchísimos ejemplos y explicaciones, de modo que puedas encontrar la información que necesitas para personalizar tus documentos de R </a:t>
            </a:r>
            <a:r>
              <a:rPr lang="es-MX" sz="2900" b="0" i="0" dirty="0" err="1">
                <a:effectLst/>
                <a:latin typeface="var(--cds-font-family-source-sans-pro)"/>
              </a:rPr>
              <a:t>Markdown</a:t>
            </a:r>
            <a:r>
              <a:rPr lang="es-MX" sz="2900" b="0" i="0" dirty="0">
                <a:effectLst/>
                <a:latin typeface="var(--cds-font-family-source-sans-pro)"/>
              </a:rPr>
              <a:t>. </a:t>
            </a:r>
          </a:p>
          <a:p>
            <a:pPr algn="l">
              <a:buFont typeface="Arial" panose="020B0604020202020204" pitchFamily="34" charset="0"/>
              <a:buChar char="•"/>
            </a:pPr>
            <a:r>
              <a:rPr lang="es-MX" sz="2900" b="0" i="0" dirty="0">
                <a:effectLst/>
                <a:latin typeface="var(--cds-font-family-source-sans-pro)"/>
              </a:rPr>
              <a:t>La</a:t>
            </a:r>
            <a:r>
              <a:rPr lang="es-MX" sz="2900" b="0" i="0" u="sng" dirty="0">
                <a:solidFill>
                  <a:srgbClr val="467886"/>
                </a:solidFill>
                <a:effectLst/>
                <a:latin typeface="var(--cds-font-family-source-sans-pro)"/>
                <a:hlinkClick r:id="rId3">
                  <a:extLst>
                    <a:ext uri="{A12FA001-AC4F-418D-AE19-62706E023703}">
                      <ahyp:hlinkClr xmlns:ahyp="http://schemas.microsoft.com/office/drawing/2018/hyperlinkcolor" val="tx"/>
                    </a:ext>
                  </a:extLst>
                </a:hlinkClick>
              </a:rPr>
              <a:t> Hoja de referencia de R </a:t>
            </a:r>
            <a:r>
              <a:rPr lang="es-MX" sz="2900" b="0" i="0" u="sng" dirty="0" err="1">
                <a:effectLst/>
                <a:latin typeface="var(--cds-font-family-source-sans-pro)"/>
                <a:hlinkClick r:id="rId3">
                  <a:extLst>
                    <a:ext uri="{A12FA001-AC4F-418D-AE19-62706E023703}">
                      <ahyp:hlinkClr xmlns:ahyp="http://schemas.microsoft.com/office/drawing/2018/hyperlinkcolor" val="tx"/>
                    </a:ext>
                  </a:extLst>
                </a:hlinkClick>
              </a:rPr>
              <a:t>Markdown</a:t>
            </a:r>
            <a:r>
              <a:rPr lang="es-MX" sz="2900" b="0" i="0" dirty="0">
                <a:effectLst/>
                <a:latin typeface="var(--cds-font-family-source-sans-pro)"/>
              </a:rPr>
              <a:t> es un resumen práctico que contiene los distintos pasos y procesos del flujo de trabajo de R. Además, incluye secciones con explicaciones más breves sobre las opciones que ofrecen </a:t>
            </a:r>
            <a:r>
              <a:rPr lang="es-MX" sz="2900" b="0" i="0" dirty="0" err="1">
                <a:effectLst/>
                <a:latin typeface="var(--cds-font-family-source-sans-pro)"/>
              </a:rPr>
              <a:t>knitr</a:t>
            </a:r>
            <a:r>
              <a:rPr lang="es-MX" sz="2900" b="0" i="0" dirty="0">
                <a:effectLst/>
                <a:latin typeface="var(--cds-font-family-source-sans-pro)"/>
              </a:rPr>
              <a:t> y </a:t>
            </a:r>
            <a:r>
              <a:rPr lang="es-MX" sz="2900" b="0" i="0" dirty="0" err="1">
                <a:effectLst/>
                <a:latin typeface="var(--cds-font-family-source-sans-pro)"/>
              </a:rPr>
              <a:t>pandoc</a:t>
            </a:r>
            <a:r>
              <a:rPr lang="es-MX" sz="2900" b="0" i="0" dirty="0">
                <a:effectLst/>
                <a:latin typeface="var(--cds-font-family-source-sans-pro)"/>
              </a:rPr>
              <a:t> para los bloques de código, así como otros datos útiles para repasar o buscar mientras trabajas.</a:t>
            </a:r>
          </a:p>
          <a:p>
            <a:pPr algn="l"/>
            <a:r>
              <a:rPr lang="es-MX" sz="2900" b="1" i="0" dirty="0">
                <a:effectLst/>
                <a:latin typeface="unset"/>
              </a:rPr>
              <a:t>Libro R para ciencia de datos</a:t>
            </a:r>
            <a:endParaRPr lang="es-MX" sz="2900" b="1" i="0" dirty="0">
              <a:effectLst/>
              <a:latin typeface="Source Sans Pro" panose="020B0503030403020204" pitchFamily="34" charset="0"/>
            </a:endParaRPr>
          </a:p>
          <a:p>
            <a:pPr algn="l"/>
            <a:r>
              <a:rPr lang="es-MX" sz="2900" b="0" i="0" dirty="0">
                <a:effectLst/>
                <a:latin typeface="Source Sans Pro" panose="020B0503030403020204" pitchFamily="34" charset="0"/>
              </a:rPr>
              <a:t>Para leer una introducción bien organizada sobre los puntos básicos de R </a:t>
            </a:r>
            <a:r>
              <a:rPr lang="es-MX" sz="2900" b="0" i="0" dirty="0" err="1">
                <a:effectLst/>
                <a:latin typeface="Source Sans Pro" panose="020B0503030403020204" pitchFamily="34" charset="0"/>
              </a:rPr>
              <a:t>Markdown</a:t>
            </a:r>
            <a:r>
              <a:rPr lang="es-MX" sz="2900" b="0" i="0" dirty="0">
                <a:effectLst/>
                <a:latin typeface="Source Sans Pro" panose="020B0503030403020204" pitchFamily="34" charset="0"/>
              </a:rPr>
              <a:t>, consulta la sección</a:t>
            </a:r>
            <a:r>
              <a:rPr lang="es-MX" sz="2900" b="0" i="0" u="sng" dirty="0">
                <a:effectLst/>
                <a:latin typeface="Source Sans Pro" panose="020B0503030403020204" pitchFamily="34" charset="0"/>
                <a:hlinkClick r:id="rId4">
                  <a:extLst>
                    <a:ext uri="{A12FA001-AC4F-418D-AE19-62706E023703}">
                      <ahyp:hlinkClr xmlns:ahyp="http://schemas.microsoft.com/office/drawing/2018/hyperlinkcolor" val="tx"/>
                    </a:ext>
                  </a:extLst>
                </a:hlinkClick>
              </a:rPr>
              <a:t> Comunicarse</a:t>
            </a:r>
            <a:r>
              <a:rPr lang="es-MX" sz="2900" b="0" i="0" dirty="0">
                <a:effectLst/>
                <a:latin typeface="Source Sans Pro" panose="020B0503030403020204" pitchFamily="34" charset="0"/>
              </a:rPr>
              <a:t> del libro </a:t>
            </a:r>
            <a:r>
              <a:rPr lang="es-MX" sz="2900" b="1" i="0" dirty="0">
                <a:effectLst/>
                <a:latin typeface="unset"/>
              </a:rPr>
              <a:t>R para ciencia de datos</a:t>
            </a:r>
            <a:r>
              <a:rPr lang="es-MX" sz="2900" b="0" i="0" dirty="0">
                <a:effectLst/>
                <a:latin typeface="Source Sans Pro" panose="020B0503030403020204" pitchFamily="34" charset="0"/>
              </a:rPr>
              <a:t>. Ese capítulo abarca los elementos y funciones más importantes de R </a:t>
            </a:r>
            <a:r>
              <a:rPr lang="es-MX" sz="2900" b="0" i="0" dirty="0" err="1">
                <a:effectLst/>
                <a:latin typeface="Source Sans Pro" panose="020B0503030403020204" pitchFamily="34" charset="0"/>
              </a:rPr>
              <a:t>Markdown</a:t>
            </a:r>
            <a:r>
              <a:rPr lang="es-MX" sz="2900" b="0" i="0" dirty="0">
                <a:effectLst/>
                <a:latin typeface="Source Sans Pro" panose="020B0503030403020204" pitchFamily="34" charset="0"/>
              </a:rPr>
              <a:t>, los distintos formatos de salida, y el flujo de trabajo que puedes usar para combinar texto y códigos y, así, crear un </a:t>
            </a:r>
            <a:r>
              <a:rPr lang="es-MX" sz="2900" b="0" i="1" dirty="0">
                <a:effectLst/>
                <a:latin typeface="Source Sans Pro" panose="020B0503030403020204" pitchFamily="34" charset="0"/>
              </a:rPr>
              <a:t>notebook</a:t>
            </a:r>
            <a:r>
              <a:rPr lang="es-MX" sz="2900" b="0" i="0" dirty="0">
                <a:effectLst/>
                <a:latin typeface="Source Sans Pro" panose="020B0503030403020204" pitchFamily="34" charset="0"/>
              </a:rPr>
              <a:t> para documentar tu análisis.</a:t>
            </a:r>
          </a:p>
          <a:p>
            <a:pPr algn="l"/>
            <a:endParaRPr lang="es-MX" sz="2900" b="0" i="0" dirty="0">
              <a:effectLst/>
              <a:latin typeface="Source Sans Pro" panose="020B0503030403020204" pitchFamily="34" charset="0"/>
            </a:endParaRPr>
          </a:p>
          <a:p>
            <a:pPr marL="0" indent="0" algn="l">
              <a:buNone/>
            </a:pPr>
            <a:r>
              <a:rPr lang="es-MX" sz="2900" b="1" i="0" dirty="0">
                <a:effectLst/>
                <a:latin typeface="unset"/>
              </a:rPr>
              <a:t>R </a:t>
            </a:r>
            <a:r>
              <a:rPr lang="es-MX" sz="2900" b="1" i="0" dirty="0" err="1">
                <a:effectLst/>
                <a:latin typeface="unset"/>
              </a:rPr>
              <a:t>Markdown</a:t>
            </a:r>
            <a:r>
              <a:rPr lang="es-MX" sz="2900" b="1" i="0" dirty="0">
                <a:effectLst/>
                <a:latin typeface="unset"/>
              </a:rPr>
              <a:t>: la guía definitiva </a:t>
            </a:r>
            <a:endParaRPr lang="es-MX" sz="2900" b="1" i="0" dirty="0">
              <a:effectLst/>
              <a:latin typeface="Source Sans Pro" panose="020B0503030403020204" pitchFamily="34" charset="0"/>
            </a:endParaRPr>
          </a:p>
          <a:p>
            <a:pPr algn="l"/>
            <a:r>
              <a:rPr lang="es-MX" sz="2900" b="0" i="0" dirty="0">
                <a:effectLst/>
                <a:latin typeface="Source Sans Pro" panose="020B0503030403020204" pitchFamily="34" charset="0"/>
              </a:rPr>
              <a:t>Si quieres explorar a fondo las capacidades de R </a:t>
            </a:r>
            <a:r>
              <a:rPr lang="es-MX" sz="2900" b="0" i="0" dirty="0" err="1">
                <a:effectLst/>
                <a:latin typeface="Source Sans Pro" panose="020B0503030403020204" pitchFamily="34" charset="0"/>
              </a:rPr>
              <a:t>Markdown</a:t>
            </a:r>
            <a:r>
              <a:rPr lang="es-MX" sz="2900" b="0" i="0" dirty="0">
                <a:effectLst/>
                <a:latin typeface="Source Sans Pro" panose="020B0503030403020204" pitchFamily="34" charset="0"/>
              </a:rPr>
              <a:t> de forma sistemática, consulta</a:t>
            </a:r>
            <a:r>
              <a:rPr lang="es-MX" sz="2900" b="0" i="0" u="sng" dirty="0">
                <a:solidFill>
                  <a:srgbClr val="467886"/>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 R </a:t>
            </a:r>
            <a:r>
              <a:rPr lang="es-MX" sz="2900" b="0" i="0" u="sng" dirty="0" err="1">
                <a:solidFill>
                  <a:srgbClr val="467886"/>
                </a:solidFill>
                <a:effectLst/>
                <a:latin typeface="Source Sans Pro" panose="020B0503030403020204" pitchFamily="34" charset="0"/>
                <a:hlinkClick r:id="rId5">
                  <a:extLst>
                    <a:ext uri="{A12FA001-AC4F-418D-AE19-62706E023703}">
                      <ahyp:hlinkClr xmlns:ahyp="http://schemas.microsoft.com/office/drawing/2018/hyperlinkcolor" val="tx"/>
                    </a:ext>
                  </a:extLst>
                </a:hlinkClick>
              </a:rPr>
              <a:t>Markdown</a:t>
            </a:r>
            <a:r>
              <a:rPr lang="es-MX" sz="2900" b="0" i="0" u="sng" dirty="0">
                <a:effectLst/>
                <a:latin typeface="Source Sans Pro" panose="020B0503030403020204" pitchFamily="34" charset="0"/>
                <a:hlinkClick r:id="rId5">
                  <a:extLst>
                    <a:ext uri="{A12FA001-AC4F-418D-AE19-62706E023703}">
                      <ahyp:hlinkClr xmlns:ahyp="http://schemas.microsoft.com/office/drawing/2018/hyperlinkcolor" val="tx"/>
                    </a:ext>
                  </a:extLst>
                </a:hlinkClick>
              </a:rPr>
              <a:t>: la guía definitiva,</a:t>
            </a:r>
            <a:r>
              <a:rPr lang="es-MX" sz="2900" b="0" i="0" dirty="0">
                <a:effectLst/>
                <a:latin typeface="Source Sans Pro" panose="020B0503030403020204" pitchFamily="34" charset="0"/>
              </a:rPr>
              <a:t> que te brinda un manual exhaustivo sobre el ecosistema de R </a:t>
            </a:r>
            <a:r>
              <a:rPr lang="es-MX" sz="2900" b="0" i="0" dirty="0" err="1">
                <a:effectLst/>
                <a:latin typeface="Source Sans Pro" panose="020B0503030403020204" pitchFamily="34" charset="0"/>
              </a:rPr>
              <a:t>Markdown</a:t>
            </a:r>
            <a:r>
              <a:rPr lang="es-MX" sz="2900" b="0" i="0" dirty="0">
                <a:effectLst/>
                <a:latin typeface="Source Sans Pro" panose="020B0503030403020204" pitchFamily="34" charset="0"/>
              </a:rPr>
              <a:t>. Este libro está dividido en cuatro partes:</a:t>
            </a:r>
          </a:p>
          <a:p>
            <a:pPr algn="l">
              <a:buFont typeface="+mj-lt"/>
              <a:buAutoNum type="arabicPeriod"/>
            </a:pPr>
            <a:r>
              <a:rPr lang="es-MX" sz="2900" b="0" i="0" u="sng" dirty="0">
                <a:effectLst/>
                <a:latin typeface="var(--cds-font-family-source-sans-pro)"/>
                <a:hlinkClick r:id="rId6">
                  <a:extLst>
                    <a:ext uri="{A12FA001-AC4F-418D-AE19-62706E023703}">
                      <ahyp:hlinkClr xmlns:ahyp="http://schemas.microsoft.com/office/drawing/2018/hyperlinkcolor" val="tx"/>
                    </a:ext>
                  </a:extLst>
                </a:hlinkClick>
              </a:rPr>
              <a:t>La parte I</a:t>
            </a:r>
            <a:r>
              <a:rPr lang="es-MX" sz="2900" b="0" i="0" dirty="0">
                <a:effectLst/>
                <a:latin typeface="var(--cds-font-family-source-sans-pro)"/>
              </a:rPr>
              <a:t> te explica cómo instalar los paquetes pertinentes y hace un repaso general de R </a:t>
            </a:r>
            <a:r>
              <a:rPr lang="es-MX" sz="2900" b="0" i="0" dirty="0" err="1">
                <a:effectLst/>
                <a:latin typeface="var(--cds-font-family-source-sans-pro)"/>
              </a:rPr>
              <a:t>Markdown</a:t>
            </a:r>
            <a:r>
              <a:rPr lang="es-MX" sz="2900" b="0" i="0" dirty="0">
                <a:effectLst/>
                <a:latin typeface="var(--cds-font-family-source-sans-pro)"/>
              </a:rPr>
              <a:t>, incluida la sintaxis de R </a:t>
            </a:r>
            <a:r>
              <a:rPr lang="es-MX" sz="2900" b="0" i="0" dirty="0" err="1">
                <a:effectLst/>
                <a:latin typeface="var(--cds-font-family-source-sans-pro)"/>
              </a:rPr>
              <a:t>Markdown</a:t>
            </a:r>
            <a:r>
              <a:rPr lang="es-MX" sz="2900" b="0" i="0" dirty="0">
                <a:effectLst/>
                <a:latin typeface="var(--cds-font-family-source-sans-pro)"/>
              </a:rPr>
              <a:t> y los bloques de código.</a:t>
            </a:r>
          </a:p>
          <a:p>
            <a:pPr algn="l">
              <a:buFont typeface="+mj-lt"/>
              <a:buAutoNum type="arabicPeriod"/>
            </a:pPr>
            <a:r>
              <a:rPr lang="es-MX" sz="2900" b="0" i="0" u="sng" dirty="0">
                <a:effectLst/>
                <a:latin typeface="var(--cds-font-family-source-sans-pro)"/>
                <a:hlinkClick r:id="rId7">
                  <a:extLst>
                    <a:ext uri="{A12FA001-AC4F-418D-AE19-62706E023703}">
                      <ahyp:hlinkClr xmlns:ahyp="http://schemas.microsoft.com/office/drawing/2018/hyperlinkcolor" val="tx"/>
                    </a:ext>
                  </a:extLst>
                </a:hlinkClick>
              </a:rPr>
              <a:t>La parte II</a:t>
            </a:r>
            <a:r>
              <a:rPr lang="es-MX" sz="2900" b="0" i="0" dirty="0">
                <a:effectLst/>
                <a:latin typeface="var(--cds-font-family-source-sans-pro)"/>
              </a:rPr>
              <a:t> te ofrece documentos detallados sobre los formatos de salida incluidos en R </a:t>
            </a:r>
            <a:r>
              <a:rPr lang="es-MX" sz="2900" b="0" i="0" dirty="0" err="1">
                <a:effectLst/>
                <a:latin typeface="var(--cds-font-family-source-sans-pro)"/>
              </a:rPr>
              <a:t>Markdown</a:t>
            </a:r>
            <a:r>
              <a:rPr lang="es-MX" sz="2900" b="0" i="0" dirty="0">
                <a:effectLst/>
                <a:latin typeface="var(--cds-font-family-source-sans-pro)"/>
              </a:rPr>
              <a:t>, como formatos de documentos y de presentaciones. </a:t>
            </a:r>
          </a:p>
          <a:p>
            <a:pPr algn="l">
              <a:buFont typeface="+mj-lt"/>
              <a:buAutoNum type="arabicPeriod"/>
            </a:pPr>
            <a:r>
              <a:rPr lang="es-MX" sz="2900" b="0" i="0" u="sng" dirty="0">
                <a:effectLst/>
                <a:latin typeface="var(--cds-font-family-source-sans-pro)"/>
                <a:hlinkClick r:id="rId8">
                  <a:extLst>
                    <a:ext uri="{A12FA001-AC4F-418D-AE19-62706E023703}">
                      <ahyp:hlinkClr xmlns:ahyp="http://schemas.microsoft.com/office/drawing/2018/hyperlinkcolor" val="tx"/>
                    </a:ext>
                  </a:extLst>
                </a:hlinkClick>
              </a:rPr>
              <a:t>La parte III</a:t>
            </a:r>
            <a:r>
              <a:rPr lang="es-MX" sz="2900" b="0" i="0" dirty="0">
                <a:effectLst/>
                <a:latin typeface="var(--cds-font-family-source-sans-pro)"/>
              </a:rPr>
              <a:t> detalla varios paquetes de extensión de R </a:t>
            </a:r>
            <a:r>
              <a:rPr lang="es-MX" sz="2900" b="0" i="0" dirty="0" err="1">
                <a:effectLst/>
                <a:latin typeface="var(--cds-font-family-source-sans-pro)"/>
              </a:rPr>
              <a:t>Markdown</a:t>
            </a:r>
            <a:r>
              <a:rPr lang="es-MX" sz="2900" b="0" i="0" dirty="0">
                <a:effectLst/>
                <a:latin typeface="var(--cds-font-family-source-sans-pro)"/>
              </a:rPr>
              <a:t> que puedes usar para construir distintas aplicaciones o generar documentos de salida con estilos diferentes. </a:t>
            </a:r>
          </a:p>
          <a:p>
            <a:pPr algn="l">
              <a:buFont typeface="+mj-lt"/>
              <a:buAutoNum type="arabicPeriod"/>
            </a:pPr>
            <a:r>
              <a:rPr lang="es-MX" sz="2900" b="0" i="0" u="sng" dirty="0">
                <a:effectLst/>
                <a:latin typeface="var(--cds-font-family-source-sans-pro)"/>
                <a:hlinkClick r:id="rId9">
                  <a:extLst>
                    <a:ext uri="{A12FA001-AC4F-418D-AE19-62706E023703}">
                      <ahyp:hlinkClr xmlns:ahyp="http://schemas.microsoft.com/office/drawing/2018/hyperlinkcolor" val="tx"/>
                    </a:ext>
                  </a:extLst>
                </a:hlinkClick>
              </a:rPr>
              <a:t>La parte IV</a:t>
            </a:r>
            <a:r>
              <a:rPr lang="es-MX" sz="2900" b="0" i="0" dirty="0">
                <a:effectLst/>
                <a:latin typeface="var(--cds-font-family-source-sans-pro)"/>
              </a:rPr>
              <a:t> abarca temas más avanzados de R </a:t>
            </a:r>
            <a:r>
              <a:rPr lang="es-MX" sz="2900" b="0" i="0" dirty="0" err="1">
                <a:effectLst/>
                <a:latin typeface="var(--cds-font-family-source-sans-pro)"/>
              </a:rPr>
              <a:t>Markdown</a:t>
            </a:r>
            <a:r>
              <a:rPr lang="es-MX" sz="2900" b="0" i="0" dirty="0">
                <a:effectLst/>
                <a:latin typeface="var(--cds-font-family-source-sans-pro)"/>
              </a:rPr>
              <a:t>.  </a:t>
            </a:r>
          </a:p>
          <a:p>
            <a:pPr marL="0" indent="0" algn="l">
              <a:buNone/>
            </a:pPr>
            <a:endParaRPr lang="es-MX" b="0" i="0" dirty="0">
              <a:effectLst/>
              <a:latin typeface="var(--cds-font-family-source-sans-pro)"/>
            </a:endParaRPr>
          </a:p>
          <a:p>
            <a:pPr marL="0" indent="0">
              <a:buNone/>
            </a:pPr>
            <a:endParaRPr lang="es-MX" dirty="0"/>
          </a:p>
        </p:txBody>
      </p:sp>
    </p:spTree>
    <p:extLst>
      <p:ext uri="{BB962C8B-B14F-4D97-AF65-F5344CB8AC3E}">
        <p14:creationId xmlns:p14="http://schemas.microsoft.com/office/powerpoint/2010/main" val="17116315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E73B2-B01A-64B7-D482-C083D87BDD51}"/>
              </a:ext>
            </a:extLst>
          </p:cNvPr>
          <p:cNvSpPr>
            <a:spLocks noGrp="1"/>
          </p:cNvSpPr>
          <p:nvPr>
            <p:ph type="title"/>
          </p:nvPr>
        </p:nvSpPr>
        <p:spPr>
          <a:xfrm>
            <a:off x="838200" y="365126"/>
            <a:ext cx="9542929" cy="455145"/>
          </a:xfrm>
        </p:spPr>
        <p:txBody>
          <a:bodyPr>
            <a:noAutofit/>
          </a:bodyPr>
          <a:lstStyle/>
          <a:p>
            <a:r>
              <a:rPr lang="es-MX" sz="3200" b="1" i="0" dirty="0" err="1">
                <a:solidFill>
                  <a:srgbClr val="222222"/>
                </a:solidFill>
                <a:effectLst/>
                <a:latin typeface="Source Sans Pro" panose="020B0503030403020204" pitchFamily="34" charset="0"/>
              </a:rPr>
              <a:t>Jupyter</a:t>
            </a:r>
            <a:r>
              <a:rPr lang="es-MX" sz="3200" b="1" i="0" dirty="0">
                <a:solidFill>
                  <a:srgbClr val="222222"/>
                </a:solidFill>
                <a:effectLst/>
                <a:latin typeface="Source Sans Pro" panose="020B0503030403020204" pitchFamily="34" charset="0"/>
              </a:rPr>
              <a:t> Notebook: </a:t>
            </a:r>
            <a:r>
              <a:rPr lang="es-MX" sz="3200" b="1" i="0" dirty="0" err="1">
                <a:solidFill>
                  <a:srgbClr val="222222"/>
                </a:solidFill>
                <a:effectLst/>
                <a:latin typeface="Source Sans Pro" panose="020B0503030403020204" pitchFamily="34" charset="0"/>
              </a:rPr>
              <a:t>An</a:t>
            </a:r>
            <a:r>
              <a:rPr lang="es-MX" sz="3200" b="1" i="0" dirty="0">
                <a:solidFill>
                  <a:srgbClr val="222222"/>
                </a:solidFill>
                <a:effectLst/>
                <a:latin typeface="Source Sans Pro" panose="020B0503030403020204" pitchFamily="34" charset="0"/>
              </a:rPr>
              <a:t> </a:t>
            </a:r>
            <a:r>
              <a:rPr lang="es-MX" sz="3200" b="1" i="0" dirty="0" err="1">
                <a:solidFill>
                  <a:srgbClr val="222222"/>
                </a:solidFill>
                <a:effectLst/>
                <a:latin typeface="Source Sans Pro" panose="020B0503030403020204" pitchFamily="34" charset="0"/>
                <a:hlinkClick r:id="rId2"/>
              </a:rPr>
              <a:t>Introduction</a:t>
            </a:r>
            <a:endParaRPr lang="es-MX" sz="3200" dirty="0"/>
          </a:p>
        </p:txBody>
      </p:sp>
      <p:sp>
        <p:nvSpPr>
          <p:cNvPr id="3" name="Marcador de contenido 2">
            <a:extLst>
              <a:ext uri="{FF2B5EF4-FFF2-40B4-BE49-F238E27FC236}">
                <a16:creationId xmlns:a16="http://schemas.microsoft.com/office/drawing/2014/main" id="{B9A6B57D-256A-1F3E-32D6-B3AFDFAC8D99}"/>
              </a:ext>
            </a:extLst>
          </p:cNvPr>
          <p:cNvSpPr>
            <a:spLocks noGrp="1"/>
          </p:cNvSpPr>
          <p:nvPr>
            <p:ph idx="1"/>
          </p:nvPr>
        </p:nvSpPr>
        <p:spPr>
          <a:xfrm>
            <a:off x="658905" y="1395319"/>
            <a:ext cx="10246659" cy="4351338"/>
          </a:xfrm>
        </p:spPr>
        <p:txBody>
          <a:bodyPr>
            <a:normAutofit lnSpcReduction="10000"/>
          </a:bodyPr>
          <a:lstStyle/>
          <a:p>
            <a:pPr algn="just"/>
            <a:r>
              <a:rPr lang="en-US" sz="1600" b="0" i="0" dirty="0">
                <a:solidFill>
                  <a:srgbClr val="222222"/>
                </a:solidFill>
                <a:effectLst/>
                <a:latin typeface="Arial" panose="020B0604020202020204" pitchFamily="34" charset="0"/>
                <a:cs typeface="Arial" panose="020B0604020202020204" pitchFamily="34" charset="0"/>
              </a:rPr>
              <a:t>The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 Notebook is not included with Python, so if you want to try it out, you will need to install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a:t>
            </a:r>
          </a:p>
          <a:p>
            <a:pPr marL="0" indent="0" algn="just">
              <a:buNone/>
            </a:pPr>
            <a:r>
              <a:rPr lang="en-US" sz="1600" dirty="0">
                <a:solidFill>
                  <a:srgbClr val="222222"/>
                </a:solidFill>
                <a:latin typeface="Arial" panose="020B0604020202020204" pitchFamily="34" charset="0"/>
                <a:cs typeface="Arial" panose="020B0604020202020204" pitchFamily="34" charset="0"/>
              </a:rPr>
              <a:t>Y</a:t>
            </a:r>
            <a:r>
              <a:rPr lang="en-US" sz="1600" b="0" i="0" dirty="0">
                <a:solidFill>
                  <a:srgbClr val="222222"/>
                </a:solidFill>
                <a:effectLst/>
                <a:latin typeface="Arial" panose="020B0604020202020204" pitchFamily="34" charset="0"/>
                <a:cs typeface="Arial" panose="020B0604020202020204" pitchFamily="34" charset="0"/>
              </a:rPr>
              <a:t>ou can use a handy tool that comes with Python called </a:t>
            </a:r>
            <a:r>
              <a:rPr lang="en-US" sz="1600" b="1" i="0" dirty="0">
                <a:solidFill>
                  <a:srgbClr val="222222"/>
                </a:solidFill>
                <a:effectLst/>
                <a:latin typeface="Arial" panose="020B0604020202020204" pitchFamily="34" charset="0"/>
                <a:cs typeface="Arial" panose="020B0604020202020204" pitchFamily="34" charset="0"/>
              </a:rPr>
              <a:t>pip</a:t>
            </a:r>
            <a:r>
              <a:rPr lang="en-US" sz="1600" b="0" i="0" dirty="0">
                <a:solidFill>
                  <a:srgbClr val="222222"/>
                </a:solidFill>
                <a:effectLst/>
                <a:latin typeface="Arial" panose="020B0604020202020204" pitchFamily="34" charset="0"/>
                <a:cs typeface="Arial" panose="020B0604020202020204" pitchFamily="34" charset="0"/>
              </a:rPr>
              <a:t> to install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 Notebook like this:</a:t>
            </a:r>
          </a:p>
          <a:p>
            <a:pPr algn="just"/>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pip</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install</a:t>
            </a:r>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jupyter</a:t>
            </a:r>
            <a:endParaRPr lang="es-MX" sz="1600" dirty="0">
              <a:latin typeface="Arial" panose="020B0604020202020204" pitchFamily="34" charset="0"/>
              <a:cs typeface="Arial" panose="020B0604020202020204" pitchFamily="34" charset="0"/>
            </a:endParaRPr>
          </a:p>
          <a:p>
            <a:pPr marL="0" indent="0" algn="just">
              <a:buNone/>
            </a:pPr>
            <a:r>
              <a:rPr lang="en-US" sz="1600" b="0" i="0" dirty="0">
                <a:solidFill>
                  <a:srgbClr val="222222"/>
                </a:solidFill>
                <a:effectLst/>
                <a:latin typeface="Arial" panose="020B0604020202020204" pitchFamily="34" charset="0"/>
                <a:cs typeface="Arial" panose="020B0604020202020204" pitchFamily="34" charset="0"/>
              </a:rPr>
              <a:t>The next most popular distribution of Python is </a:t>
            </a:r>
            <a:r>
              <a:rPr lang="en-US" sz="1600" b="0" i="0" u="none" strike="noStrike" dirty="0">
                <a:solidFill>
                  <a:srgbClr val="619CCD"/>
                </a:solidFill>
                <a:effectLst/>
                <a:latin typeface="Arial" panose="020B0604020202020204" pitchFamily="34" charset="0"/>
                <a:cs typeface="Arial" panose="020B0604020202020204" pitchFamily="34" charset="0"/>
                <a:hlinkClick r:id="rId3"/>
              </a:rPr>
              <a:t>Anaconda</a:t>
            </a:r>
            <a:r>
              <a:rPr lang="en-US" sz="1600" b="0" i="0" dirty="0">
                <a:solidFill>
                  <a:srgbClr val="222222"/>
                </a:solidFill>
                <a:effectLst/>
                <a:latin typeface="Arial" panose="020B0604020202020204" pitchFamily="34" charset="0"/>
                <a:cs typeface="Arial" panose="020B0604020202020204" pitchFamily="34" charset="0"/>
              </a:rPr>
              <a:t>. Anaconda has its own installer tool called </a:t>
            </a:r>
            <a:r>
              <a:rPr lang="en-US" sz="1600" b="1" i="0" dirty="0" err="1">
                <a:solidFill>
                  <a:srgbClr val="222222"/>
                </a:solidFill>
                <a:effectLst/>
                <a:latin typeface="Arial" panose="020B0604020202020204" pitchFamily="34" charset="0"/>
                <a:cs typeface="Arial" panose="020B0604020202020204" pitchFamily="34" charset="0"/>
              </a:rPr>
              <a:t>conda</a:t>
            </a:r>
            <a:r>
              <a:rPr lang="en-US" sz="1600" b="0" i="0" dirty="0">
                <a:solidFill>
                  <a:srgbClr val="222222"/>
                </a:solidFill>
                <a:effectLst/>
                <a:latin typeface="Arial" panose="020B0604020202020204" pitchFamily="34" charset="0"/>
                <a:cs typeface="Arial" panose="020B0604020202020204" pitchFamily="34" charset="0"/>
              </a:rPr>
              <a:t> that you could use for installing a third-party package. However, Anaconda comes with many scientific libraries preinstalled, including the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 Notebook, so you don’t actually need to do anything other than install Anaconda itself.</a:t>
            </a:r>
            <a:endParaRPr lang="es-MX" sz="1600" b="0" i="0" dirty="0">
              <a:solidFill>
                <a:srgbClr val="222222"/>
              </a:solidFill>
              <a:effectLst/>
              <a:latin typeface="Arial" panose="020B0604020202020204" pitchFamily="34" charset="0"/>
              <a:cs typeface="Arial" panose="020B0604020202020204" pitchFamily="34" charset="0"/>
            </a:endParaRPr>
          </a:p>
          <a:p>
            <a:pPr marL="0" indent="0" algn="just">
              <a:buNone/>
            </a:pPr>
            <a:r>
              <a:rPr lang="en-US" sz="1600" b="0" i="0" dirty="0">
                <a:solidFill>
                  <a:srgbClr val="222222"/>
                </a:solidFill>
                <a:effectLst/>
                <a:latin typeface="Arial" panose="020B0604020202020204" pitchFamily="34" charset="0"/>
                <a:cs typeface="Arial" panose="020B0604020202020204" pitchFamily="34" charset="0"/>
              </a:rPr>
              <a:t>Starting the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 Notebook Server</a:t>
            </a:r>
          </a:p>
          <a:p>
            <a:pPr marL="0" indent="0" algn="just">
              <a:buNone/>
            </a:pPr>
            <a:r>
              <a:rPr lang="en-US" sz="1600" b="0" i="0" dirty="0">
                <a:solidFill>
                  <a:srgbClr val="222222"/>
                </a:solidFill>
                <a:effectLst/>
                <a:latin typeface="Arial" panose="020B0604020202020204" pitchFamily="34" charset="0"/>
                <a:cs typeface="Arial" panose="020B0604020202020204" pitchFamily="34" charset="0"/>
              </a:rPr>
              <a:t>Now that you have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 installed, let’s learn how to use it. To get started, all you need to do is open up your terminal application and go to a folder of your choice. I recommend using something like your Documents folder to start out with and create a subfolder there called </a:t>
            </a:r>
            <a:r>
              <a:rPr lang="en-US" sz="1600" b="0" i="1" dirty="0">
                <a:solidFill>
                  <a:srgbClr val="222222"/>
                </a:solidFill>
                <a:effectLst/>
                <a:latin typeface="Arial" panose="020B0604020202020204" pitchFamily="34" charset="0"/>
                <a:cs typeface="Arial" panose="020B0604020202020204" pitchFamily="34" charset="0"/>
              </a:rPr>
              <a:t>Notebooks</a:t>
            </a:r>
            <a:r>
              <a:rPr lang="en-US" sz="1600" b="0" i="0" dirty="0">
                <a:solidFill>
                  <a:srgbClr val="222222"/>
                </a:solidFill>
                <a:effectLst/>
                <a:latin typeface="Arial" panose="020B0604020202020204" pitchFamily="34" charset="0"/>
                <a:cs typeface="Arial" panose="020B0604020202020204" pitchFamily="34" charset="0"/>
              </a:rPr>
              <a:t> or something else that is easy to remember.</a:t>
            </a:r>
          </a:p>
          <a:p>
            <a:pPr marL="0" indent="0" algn="just">
              <a:buNone/>
            </a:pPr>
            <a:r>
              <a:rPr lang="en-US" sz="1600" b="0" i="0" dirty="0">
                <a:solidFill>
                  <a:srgbClr val="222222"/>
                </a:solidFill>
                <a:effectLst/>
                <a:latin typeface="Arial" panose="020B0604020202020204" pitchFamily="34" charset="0"/>
                <a:cs typeface="Arial" panose="020B0604020202020204" pitchFamily="34" charset="0"/>
              </a:rPr>
              <a:t>Then just go to that location in your terminal and run the following command:</a:t>
            </a:r>
          </a:p>
          <a:p>
            <a:pPr algn="just"/>
            <a:r>
              <a:rPr lang="es-MX" sz="1600" dirty="0">
                <a:latin typeface="Arial" panose="020B0604020202020204" pitchFamily="34" charset="0"/>
                <a:cs typeface="Arial" panose="020B0604020202020204" pitchFamily="34" charset="0"/>
              </a:rPr>
              <a:t>$ </a:t>
            </a:r>
            <a:r>
              <a:rPr lang="es-MX" sz="1600" dirty="0" err="1">
                <a:latin typeface="Arial" panose="020B0604020202020204" pitchFamily="34" charset="0"/>
                <a:cs typeface="Arial" panose="020B0604020202020204" pitchFamily="34" charset="0"/>
              </a:rPr>
              <a:t>jupyter_notebook</a:t>
            </a:r>
            <a:endParaRPr lang="es-MX" sz="1600" dirty="0">
              <a:latin typeface="Arial" panose="020B0604020202020204" pitchFamily="34" charset="0"/>
              <a:cs typeface="Arial" panose="020B0604020202020204" pitchFamily="34" charset="0"/>
            </a:endParaRPr>
          </a:p>
          <a:p>
            <a:pPr marL="0" indent="0" algn="just">
              <a:buNone/>
            </a:pPr>
            <a:r>
              <a:rPr lang="en-US" sz="1600" b="0" i="0" dirty="0">
                <a:solidFill>
                  <a:srgbClr val="222222"/>
                </a:solidFill>
                <a:effectLst/>
                <a:latin typeface="Arial" panose="020B0604020202020204" pitchFamily="34" charset="0"/>
                <a:cs typeface="Arial" panose="020B0604020202020204" pitchFamily="34" charset="0"/>
              </a:rPr>
              <a:t>This will start up </a:t>
            </a:r>
            <a:r>
              <a:rPr lang="en-US" sz="1600" b="0" i="0" dirty="0" err="1">
                <a:solidFill>
                  <a:srgbClr val="222222"/>
                </a:solidFill>
                <a:effectLst/>
                <a:latin typeface="Arial" panose="020B0604020202020204" pitchFamily="34" charset="0"/>
                <a:cs typeface="Arial" panose="020B0604020202020204" pitchFamily="34" charset="0"/>
              </a:rPr>
              <a:t>Jupyter</a:t>
            </a:r>
            <a:r>
              <a:rPr lang="en-US" sz="1600" b="0" i="0" dirty="0">
                <a:solidFill>
                  <a:srgbClr val="222222"/>
                </a:solidFill>
                <a:effectLst/>
                <a:latin typeface="Arial" panose="020B0604020202020204" pitchFamily="34" charset="0"/>
                <a:cs typeface="Arial" panose="020B0604020202020204" pitchFamily="34" charset="0"/>
              </a:rPr>
              <a:t> and your default browser should start (or open a new tab) to the following URL: </a:t>
            </a:r>
            <a:r>
              <a:rPr lang="en-US" sz="1600" b="0" i="0" u="none" strike="noStrike" dirty="0">
                <a:solidFill>
                  <a:srgbClr val="619CCD"/>
                </a:solidFill>
                <a:effectLst/>
                <a:latin typeface="Arial" panose="020B0604020202020204" pitchFamily="34" charset="0"/>
                <a:cs typeface="Arial" panose="020B0604020202020204" pitchFamily="34" charset="0"/>
                <a:hlinkClick r:id="rId4"/>
              </a:rPr>
              <a:t>http://localhost:8888/tree</a:t>
            </a:r>
            <a:endParaRPr lang="es-MX" sz="1600" dirty="0">
              <a:latin typeface="Arial" panose="020B0604020202020204" pitchFamily="34" charset="0"/>
              <a:cs typeface="Arial" panose="020B0604020202020204" pitchFamily="34" charset="0"/>
            </a:endParaRPr>
          </a:p>
          <a:p>
            <a:pPr marL="0" indent="0" algn="just">
              <a:buNone/>
            </a:pPr>
            <a:endParaRPr lang="es-MX" sz="1800" dirty="0"/>
          </a:p>
        </p:txBody>
      </p:sp>
    </p:spTree>
    <p:extLst>
      <p:ext uri="{BB962C8B-B14F-4D97-AF65-F5344CB8AC3E}">
        <p14:creationId xmlns:p14="http://schemas.microsoft.com/office/powerpoint/2010/main" val="3510509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33D49B9D-60B5-FB85-DDC1-D7FF2A6E52E1}"/>
              </a:ext>
            </a:extLst>
          </p:cNvPr>
          <p:cNvSpPr>
            <a:spLocks noGrp="1"/>
          </p:cNvSpPr>
          <p:nvPr>
            <p:ph idx="1"/>
          </p:nvPr>
        </p:nvSpPr>
        <p:spPr>
          <a:xfrm>
            <a:off x="510988" y="430305"/>
            <a:ext cx="10905565" cy="5997389"/>
          </a:xfrm>
        </p:spPr>
        <p:txBody>
          <a:bodyPr>
            <a:normAutofit/>
          </a:bodyPr>
          <a:lstStyle/>
          <a:p>
            <a:pPr marL="0" indent="0" algn="l">
              <a:buNone/>
            </a:pPr>
            <a:r>
              <a:rPr lang="es-MX" sz="1600" b="1" i="0" dirty="0">
                <a:solidFill>
                  <a:srgbClr val="1F1F1F"/>
                </a:solidFill>
                <a:effectLst/>
                <a:latin typeface="unset"/>
              </a:rPr>
              <a:t>Recursos adicionales</a:t>
            </a:r>
            <a:endParaRPr lang="es-MX" sz="1600" b="1" i="0" dirty="0">
              <a:solidFill>
                <a:srgbClr val="1F1F1F"/>
              </a:solidFill>
              <a:effectLst/>
              <a:latin typeface="Source Sans Pro" panose="020B0503030403020204" pitchFamily="34" charset="0"/>
            </a:endParaRPr>
          </a:p>
          <a:p>
            <a:pPr algn="l"/>
            <a:r>
              <a:rPr lang="es-MX" sz="1600" b="0" i="0" dirty="0">
                <a:solidFill>
                  <a:srgbClr val="1F1F1F"/>
                </a:solidFill>
                <a:effectLst/>
                <a:latin typeface="Source Sans Pro" panose="020B0503030403020204" pitchFamily="34" charset="0"/>
              </a:rPr>
              <a:t>Para saber más sobre los </a:t>
            </a:r>
            <a:r>
              <a:rPr lang="es-MX" sz="1600" b="0" i="1" dirty="0">
                <a:solidFill>
                  <a:srgbClr val="1F1F1F"/>
                </a:solidFill>
                <a:effectLst/>
                <a:latin typeface="Source Sans Pro" panose="020B0503030403020204" pitchFamily="34" charset="0"/>
              </a:rPr>
              <a:t>notebooks</a:t>
            </a:r>
            <a:r>
              <a:rPr lang="es-MX" sz="1600" b="0" i="0" dirty="0">
                <a:solidFill>
                  <a:srgbClr val="1F1F1F"/>
                </a:solidFill>
                <a:effectLst/>
                <a:latin typeface="Source Sans Pro" panose="020B0503030403020204" pitchFamily="34" charset="0"/>
              </a:rPr>
              <a:t> de </a:t>
            </a:r>
            <a:r>
              <a:rPr lang="es-MX" sz="1600" b="0" i="0" dirty="0" err="1">
                <a:solidFill>
                  <a:srgbClr val="1F1F1F"/>
                </a:solidFill>
                <a:effectLst/>
                <a:latin typeface="Source Sans Pro" panose="020B0503030403020204" pitchFamily="34" charset="0"/>
              </a:rPr>
              <a:t>Jupyter</a:t>
            </a:r>
            <a:r>
              <a:rPr lang="es-MX" sz="1600" b="0" i="0" dirty="0">
                <a:solidFill>
                  <a:srgbClr val="1F1F1F"/>
                </a:solidFill>
                <a:effectLst/>
                <a:latin typeface="Source Sans Pro" panose="020B0503030403020204" pitchFamily="34" charset="0"/>
              </a:rPr>
              <a:t>, consulta estos recursos: </a:t>
            </a:r>
          </a:p>
          <a:p>
            <a:pPr algn="l">
              <a:buFont typeface="Arial" panose="020B0604020202020204" pitchFamily="34" charset="0"/>
              <a:buChar char="•"/>
            </a:pPr>
            <a:r>
              <a:rPr lang="es-MX" sz="1600" b="1" i="0" u="sng" dirty="0">
                <a:solidFill>
                  <a:srgbClr val="1F1F1F"/>
                </a:solidFill>
                <a:effectLst/>
                <a:latin typeface="unset"/>
                <a:hlinkClick r:id="rId2"/>
              </a:rPr>
              <a:t>Proyecto </a:t>
            </a:r>
            <a:r>
              <a:rPr lang="es-MX" sz="1600" b="1" i="0" u="sng" dirty="0" err="1">
                <a:solidFill>
                  <a:srgbClr val="1F1F1F"/>
                </a:solidFill>
                <a:effectLst/>
                <a:latin typeface="unset"/>
                <a:hlinkClick r:id="rId2"/>
              </a:rPr>
              <a:t>Jupyter</a:t>
            </a:r>
            <a:r>
              <a:rPr lang="es-MX" sz="1600" b="0" i="0" dirty="0">
                <a:solidFill>
                  <a:srgbClr val="1F1F1F"/>
                </a:solidFill>
                <a:effectLst/>
                <a:latin typeface="var(--cds-font-family-source-sans-pro)"/>
              </a:rPr>
              <a:t>: Aquí encontrarás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y también el entorno </a:t>
            </a:r>
            <a:r>
              <a:rPr lang="es-MX" sz="1600" b="0" i="0" dirty="0" err="1">
                <a:solidFill>
                  <a:srgbClr val="1F1F1F"/>
                </a:solidFill>
                <a:effectLst/>
                <a:latin typeface="var(--cds-font-family-source-sans-pro)"/>
              </a:rPr>
              <a:t>JupyterLab</a:t>
            </a:r>
            <a:r>
              <a:rPr lang="es-MX" sz="1600" b="0" i="0" dirty="0">
                <a:solidFill>
                  <a:srgbClr val="1F1F1F"/>
                </a:solidFill>
                <a:effectLst/>
                <a:latin typeface="var(--cds-font-family-source-sans-pro)"/>
              </a:rPr>
              <a:t>, un entorno web de desarrollo interactivo para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los códigos y los datos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a:t>
            </a:r>
          </a:p>
          <a:p>
            <a:pPr algn="l">
              <a:buFont typeface="Arial" panose="020B0604020202020204" pitchFamily="34" charset="0"/>
              <a:buChar char="•"/>
            </a:pPr>
            <a:r>
              <a:rPr lang="es-MX" sz="1600" b="1" i="1" u="sng" dirty="0">
                <a:solidFill>
                  <a:srgbClr val="1F1F1F"/>
                </a:solidFill>
                <a:effectLst/>
                <a:latin typeface="unset"/>
                <a:hlinkClick r:id="rId3"/>
              </a:rPr>
              <a:t>Notebook</a:t>
            </a:r>
            <a:r>
              <a:rPr lang="es-MX" sz="1600" b="1" i="0" u="sng" dirty="0">
                <a:solidFill>
                  <a:srgbClr val="1F1F1F"/>
                </a:solidFill>
                <a:effectLst/>
                <a:latin typeface="unset"/>
                <a:hlinkClick r:id="rId3"/>
              </a:rPr>
              <a:t> de </a:t>
            </a:r>
            <a:r>
              <a:rPr lang="es-MX" sz="1600" b="1" i="0" u="sng" dirty="0" err="1">
                <a:solidFill>
                  <a:srgbClr val="1F1F1F"/>
                </a:solidFill>
                <a:effectLst/>
                <a:latin typeface="unset"/>
                <a:hlinkClick r:id="rId3"/>
              </a:rPr>
              <a:t>Jupyter</a:t>
            </a:r>
            <a:r>
              <a:rPr lang="es-MX" sz="1600" b="1" i="0" u="sng" dirty="0">
                <a:solidFill>
                  <a:srgbClr val="1F1F1F"/>
                </a:solidFill>
                <a:effectLst/>
                <a:latin typeface="unset"/>
                <a:hlinkClick r:id="rId3"/>
              </a:rPr>
              <a:t>: Una introducción</a:t>
            </a:r>
            <a:r>
              <a:rPr lang="es-MX" sz="1600" b="0" i="0" dirty="0">
                <a:solidFill>
                  <a:srgbClr val="1F1F1F"/>
                </a:solidFill>
                <a:effectLst/>
                <a:latin typeface="var(--cds-font-family-source-sans-pro)"/>
              </a:rPr>
              <a:t>: El personal de Real Python, un sitio de tutoriales para todo lo relacionado con Python, creó esta introducción detallada a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Para dar tus primeros pasos con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y conocer todas sus funciones y capacidades, puedes hacer un curso con los vídeos que ofrecen o seguir el tutorial escrito.</a:t>
            </a:r>
          </a:p>
          <a:p>
            <a:pPr algn="l"/>
            <a:r>
              <a:rPr lang="es-MX" sz="1600" b="0" i="0" dirty="0">
                <a:solidFill>
                  <a:srgbClr val="1F1F1F"/>
                </a:solidFill>
                <a:effectLst/>
                <a:latin typeface="Source Sans Pro" panose="020B0503030403020204" pitchFamily="34" charset="0"/>
              </a:rPr>
              <a:t>Además, al igual que R </a:t>
            </a:r>
            <a:r>
              <a:rPr lang="es-MX" sz="1600" b="0" i="0" dirty="0" err="1">
                <a:solidFill>
                  <a:srgbClr val="1F1F1F"/>
                </a:solidFill>
                <a:effectLst/>
                <a:latin typeface="Source Sans Pro" panose="020B0503030403020204" pitchFamily="34" charset="0"/>
              </a:rPr>
              <a:t>Markdown</a:t>
            </a:r>
            <a:r>
              <a:rPr lang="es-MX" sz="1600" b="0" i="0" dirty="0">
                <a:solidFill>
                  <a:srgbClr val="1F1F1F"/>
                </a:solidFill>
                <a:effectLst/>
                <a:latin typeface="Source Sans Pro" panose="020B0503030403020204" pitchFamily="34" charset="0"/>
              </a:rPr>
              <a:t>, los </a:t>
            </a:r>
            <a:r>
              <a:rPr lang="es-MX" sz="1600" b="0" i="1" dirty="0">
                <a:solidFill>
                  <a:srgbClr val="1F1F1F"/>
                </a:solidFill>
                <a:effectLst/>
                <a:latin typeface="Source Sans Pro" panose="020B0503030403020204" pitchFamily="34" charset="0"/>
              </a:rPr>
              <a:t>notebooks</a:t>
            </a:r>
            <a:r>
              <a:rPr lang="es-MX" sz="1600" b="0" i="0" dirty="0">
                <a:solidFill>
                  <a:srgbClr val="1F1F1F"/>
                </a:solidFill>
                <a:effectLst/>
                <a:latin typeface="Source Sans Pro" panose="020B0503030403020204" pitchFamily="34" charset="0"/>
              </a:rPr>
              <a:t> de </a:t>
            </a:r>
            <a:r>
              <a:rPr lang="es-MX" sz="1600" b="0" i="0" dirty="0" err="1">
                <a:solidFill>
                  <a:srgbClr val="1F1F1F"/>
                </a:solidFill>
                <a:effectLst/>
                <a:latin typeface="Source Sans Pro" panose="020B0503030403020204" pitchFamily="34" charset="0"/>
              </a:rPr>
              <a:t>Jupyter</a:t>
            </a:r>
            <a:r>
              <a:rPr lang="es-MX" sz="1600" b="0" i="0" dirty="0">
                <a:solidFill>
                  <a:srgbClr val="1F1F1F"/>
                </a:solidFill>
                <a:effectLst/>
                <a:latin typeface="Source Sans Pro" panose="020B0503030403020204" pitchFamily="34" charset="0"/>
              </a:rPr>
              <a:t> incluyen herramientas y reglas para formateo básico que te ayudarán a mantener tu trabajo organizado y también hacerlo intuitivo para otros usuarios. De hecho, </a:t>
            </a:r>
            <a:r>
              <a:rPr lang="es-MX" sz="1600" b="0" i="0" dirty="0" err="1">
                <a:solidFill>
                  <a:srgbClr val="1F1F1F"/>
                </a:solidFill>
                <a:effectLst/>
                <a:latin typeface="Source Sans Pro" panose="020B0503030403020204" pitchFamily="34" charset="0"/>
              </a:rPr>
              <a:t>Jupyter</a:t>
            </a:r>
            <a:r>
              <a:rPr lang="es-MX" sz="1600" b="0" i="0" dirty="0">
                <a:solidFill>
                  <a:srgbClr val="1F1F1F"/>
                </a:solidFill>
                <a:effectLst/>
                <a:latin typeface="Source Sans Pro" panose="020B0503030403020204" pitchFamily="34" charset="0"/>
              </a:rPr>
              <a:t> usa R </a:t>
            </a:r>
            <a:r>
              <a:rPr lang="es-MX" sz="1600" b="0" i="0" dirty="0" err="1">
                <a:solidFill>
                  <a:srgbClr val="1F1F1F"/>
                </a:solidFill>
                <a:effectLst/>
                <a:latin typeface="Source Sans Pro" panose="020B0503030403020204" pitchFamily="34" charset="0"/>
              </a:rPr>
              <a:t>Markdown</a:t>
            </a:r>
            <a:r>
              <a:rPr lang="es-MX" sz="1600" b="0" i="0" dirty="0">
                <a:solidFill>
                  <a:srgbClr val="1F1F1F"/>
                </a:solidFill>
                <a:effectLst/>
                <a:latin typeface="Source Sans Pro" panose="020B0503030403020204" pitchFamily="34" charset="0"/>
              </a:rPr>
              <a:t> como lenguaje para escribir y formatear texto en sus </a:t>
            </a:r>
            <a:r>
              <a:rPr lang="es-MX" sz="1600" b="0" i="1" dirty="0">
                <a:solidFill>
                  <a:srgbClr val="1F1F1F"/>
                </a:solidFill>
                <a:effectLst/>
                <a:latin typeface="Source Sans Pro" panose="020B0503030403020204" pitchFamily="34" charset="0"/>
              </a:rPr>
              <a:t>notebooks</a:t>
            </a:r>
            <a:r>
              <a:rPr lang="es-MX" sz="1600" b="0" i="0" dirty="0">
                <a:solidFill>
                  <a:srgbClr val="1F1F1F"/>
                </a:solidFill>
                <a:effectLst/>
                <a:latin typeface="Source Sans Pro" panose="020B0503030403020204" pitchFamily="34" charset="0"/>
              </a:rPr>
              <a:t>. </a:t>
            </a:r>
          </a:p>
          <a:p>
            <a:pPr algn="l"/>
            <a:r>
              <a:rPr lang="es-MX" sz="1600" b="0" i="0" dirty="0">
                <a:solidFill>
                  <a:srgbClr val="1F1F1F"/>
                </a:solidFill>
                <a:effectLst/>
                <a:latin typeface="Source Sans Pro" panose="020B0503030403020204" pitchFamily="34" charset="0"/>
              </a:rPr>
              <a:t>Para saber más sobre formateo básico en los </a:t>
            </a:r>
            <a:r>
              <a:rPr lang="es-MX" sz="1600" b="0" i="1" dirty="0">
                <a:solidFill>
                  <a:srgbClr val="1F1F1F"/>
                </a:solidFill>
                <a:effectLst/>
                <a:latin typeface="Source Sans Pro" panose="020B0503030403020204" pitchFamily="34" charset="0"/>
              </a:rPr>
              <a:t>notebooks</a:t>
            </a:r>
            <a:r>
              <a:rPr lang="es-MX" sz="1600" b="0" i="0" dirty="0">
                <a:solidFill>
                  <a:srgbClr val="1F1F1F"/>
                </a:solidFill>
                <a:effectLst/>
                <a:latin typeface="Source Sans Pro" panose="020B0503030403020204" pitchFamily="34" charset="0"/>
              </a:rPr>
              <a:t> de </a:t>
            </a:r>
            <a:r>
              <a:rPr lang="es-MX" sz="1600" b="0" i="0" dirty="0" err="1">
                <a:solidFill>
                  <a:srgbClr val="1F1F1F"/>
                </a:solidFill>
                <a:effectLst/>
                <a:latin typeface="Source Sans Pro" panose="020B0503030403020204" pitchFamily="34" charset="0"/>
              </a:rPr>
              <a:t>Jupyter</a:t>
            </a:r>
            <a:r>
              <a:rPr lang="es-MX" sz="1600" b="0" i="0" dirty="0">
                <a:solidFill>
                  <a:srgbClr val="1F1F1F"/>
                </a:solidFill>
                <a:effectLst/>
                <a:latin typeface="Source Sans Pro" panose="020B0503030403020204" pitchFamily="34" charset="0"/>
              </a:rPr>
              <a:t>, consulta estos recursos: </a:t>
            </a:r>
          </a:p>
          <a:p>
            <a:pPr algn="l">
              <a:buFont typeface="Arial" panose="020B0604020202020204" pitchFamily="34" charset="0"/>
              <a:buChar char="•"/>
            </a:pPr>
            <a:r>
              <a:rPr lang="es-MX" sz="1600" b="1" i="0" u="sng" dirty="0">
                <a:solidFill>
                  <a:srgbClr val="1F1F1F"/>
                </a:solidFill>
                <a:effectLst/>
                <a:latin typeface="unset"/>
                <a:hlinkClick r:id="rId4"/>
              </a:rPr>
              <a:t>El </a:t>
            </a:r>
            <a:r>
              <a:rPr lang="es-MX" sz="1600" b="1" i="1" u="sng" dirty="0">
                <a:solidFill>
                  <a:srgbClr val="1F1F1F"/>
                </a:solidFill>
                <a:effectLst/>
                <a:latin typeface="unset"/>
                <a:hlinkClick r:id="rId4"/>
              </a:rPr>
              <a:t>notebook</a:t>
            </a:r>
            <a:r>
              <a:rPr lang="es-MX" sz="1600" b="1" i="0" u="sng" dirty="0">
                <a:solidFill>
                  <a:srgbClr val="1F1F1F"/>
                </a:solidFill>
                <a:effectLst/>
                <a:latin typeface="unset"/>
                <a:hlinkClick r:id="rId4"/>
              </a:rPr>
              <a:t> de</a:t>
            </a:r>
            <a:r>
              <a:rPr lang="es-MX" sz="1600" b="0" i="0" u="sng" dirty="0">
                <a:solidFill>
                  <a:srgbClr val="1F1F1F"/>
                </a:solidFill>
                <a:effectLst/>
                <a:latin typeface="var(--cds-font-family-source-sans-pro)"/>
                <a:hlinkClick r:id="rId4"/>
              </a:rPr>
              <a:t> </a:t>
            </a:r>
            <a:r>
              <a:rPr lang="es-MX" sz="1600" b="1" i="0" u="sng" dirty="0" err="1">
                <a:solidFill>
                  <a:srgbClr val="1F1F1F"/>
                </a:solidFill>
                <a:effectLst/>
                <a:latin typeface="unset"/>
                <a:hlinkClick r:id="rId4"/>
              </a:rPr>
              <a:t>Jupyter</a:t>
            </a:r>
            <a:r>
              <a:rPr lang="es-MX" sz="1600" b="1" i="0" dirty="0">
                <a:solidFill>
                  <a:srgbClr val="1F1F1F"/>
                </a:solidFill>
                <a:effectLst/>
                <a:latin typeface="unset"/>
              </a:rPr>
              <a:t>: </a:t>
            </a:r>
            <a:r>
              <a:rPr lang="es-MX" sz="1600" b="0" i="0" dirty="0">
                <a:solidFill>
                  <a:srgbClr val="1F1F1F"/>
                </a:solidFill>
                <a:effectLst/>
                <a:latin typeface="var(--cds-font-family-source-sans-pro)"/>
              </a:rPr>
              <a:t>Este recurso te brinda un panorama de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incluida información sobre la estructura de la interfaz de usuario y el documento de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También aprenderás sobre el flujo de trabajo básico para usar un documento de </a:t>
            </a:r>
            <a:r>
              <a:rPr lang="es-MX" sz="1600" b="0" i="1" dirty="0">
                <a:solidFill>
                  <a:srgbClr val="1F1F1F"/>
                </a:solidFill>
                <a:effectLst/>
                <a:latin typeface="var(--cds-font-family-source-sans-pro)"/>
              </a:rPr>
              <a:t>notebook</a:t>
            </a:r>
            <a:r>
              <a:rPr lang="es-MX" sz="1600" b="0" i="0" dirty="0">
                <a:solidFill>
                  <a:srgbClr val="1F1F1F"/>
                </a:solidFill>
                <a:effectLst/>
                <a:latin typeface="var(--cds-font-family-source-sans-pro)"/>
              </a:rPr>
              <a:t> y podrás leer sobre atajos en el teclado y otras funciones para formatear tu trabajo.</a:t>
            </a:r>
          </a:p>
          <a:p>
            <a:pPr algn="l">
              <a:buFont typeface="Arial" panose="020B0604020202020204" pitchFamily="34" charset="0"/>
              <a:buChar char="•"/>
            </a:pPr>
            <a:r>
              <a:rPr lang="es-MX" sz="1600" b="1" i="0" u="sng" dirty="0">
                <a:solidFill>
                  <a:srgbClr val="1F1F1F"/>
                </a:solidFill>
                <a:effectLst/>
                <a:latin typeface="unset"/>
                <a:hlinkClick r:id="rId5"/>
              </a:rPr>
              <a:t>Usar los </a:t>
            </a:r>
            <a:r>
              <a:rPr lang="es-MX" sz="1600" b="1" i="1" u="sng" dirty="0">
                <a:solidFill>
                  <a:srgbClr val="1F1F1F"/>
                </a:solidFill>
                <a:effectLst/>
                <a:latin typeface="unset"/>
                <a:hlinkClick r:id="rId5"/>
              </a:rPr>
              <a:t>notebooks</a:t>
            </a:r>
            <a:r>
              <a:rPr lang="es-MX" sz="1600" b="1" i="0" u="sng" dirty="0">
                <a:solidFill>
                  <a:srgbClr val="1F1F1F"/>
                </a:solidFill>
                <a:effectLst/>
                <a:latin typeface="unset"/>
                <a:hlinkClick r:id="rId5"/>
              </a:rPr>
              <a:t> de </a:t>
            </a:r>
            <a:r>
              <a:rPr lang="es-MX" sz="1600" b="1" i="0" u="sng" dirty="0" err="1">
                <a:solidFill>
                  <a:srgbClr val="1F1F1F"/>
                </a:solidFill>
                <a:effectLst/>
                <a:latin typeface="unset"/>
                <a:hlinkClick r:id="rId5"/>
              </a:rPr>
              <a:t>Jupyter</a:t>
            </a:r>
            <a:r>
              <a:rPr lang="es-MX" sz="1600" b="1" i="0" u="sng" dirty="0">
                <a:solidFill>
                  <a:srgbClr val="1F1F1F"/>
                </a:solidFill>
                <a:effectLst/>
                <a:latin typeface="unset"/>
                <a:hlinkClick r:id="rId5"/>
              </a:rPr>
              <a:t> para escribir</a:t>
            </a:r>
            <a:r>
              <a:rPr lang="es-MX" sz="1600" b="1" i="0" dirty="0">
                <a:solidFill>
                  <a:srgbClr val="1F1F1F"/>
                </a:solidFill>
                <a:effectLst/>
                <a:latin typeface="unset"/>
              </a:rPr>
              <a:t>:</a:t>
            </a:r>
            <a:r>
              <a:rPr lang="es-MX" sz="1600" b="0" i="0" dirty="0">
                <a:solidFill>
                  <a:srgbClr val="1F1F1F"/>
                </a:solidFill>
                <a:effectLst/>
                <a:latin typeface="var(--cds-font-family-source-sans-pro)"/>
              </a:rPr>
              <a:t> Con este recurso, podrás aprender a usar el lenguaje </a:t>
            </a:r>
            <a:r>
              <a:rPr lang="es-MX" sz="1600" b="0" i="0" dirty="0" err="1">
                <a:solidFill>
                  <a:srgbClr val="1F1F1F"/>
                </a:solidFill>
                <a:effectLst/>
                <a:latin typeface="var(--cds-font-family-source-sans-pro)"/>
              </a:rPr>
              <a:t>Markdown</a:t>
            </a:r>
            <a:r>
              <a:rPr lang="es-MX" sz="1600" b="0" i="0" dirty="0">
                <a:solidFill>
                  <a:srgbClr val="1F1F1F"/>
                </a:solidFill>
                <a:effectLst/>
                <a:latin typeface="var(--cds-font-family-source-sans-pro)"/>
              </a:rPr>
              <a:t> para formatear tu texto en un </a:t>
            </a:r>
            <a:r>
              <a:rPr lang="es-MX" sz="1600" b="0" i="1" dirty="0">
                <a:solidFill>
                  <a:srgbClr val="1F1F1F"/>
                </a:solidFill>
                <a:effectLst/>
                <a:latin typeface="var(--cds-font-family-source-sans-pro)"/>
              </a:rPr>
              <a:t>notebook</a:t>
            </a:r>
            <a:r>
              <a:rPr lang="es-MX" sz="1600" b="0" i="0" dirty="0">
                <a:solidFill>
                  <a:srgbClr val="1F1F1F"/>
                </a:solidFill>
                <a:effectLst/>
                <a:latin typeface="var(--cds-font-family-source-sans-pro)"/>
              </a:rPr>
              <a:t>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Úsalo como guía para poner en práctica la sintaxis en tus textos, incluido cómo crear títulos y subtítulos, y también agregar enlaces.</a:t>
            </a:r>
          </a:p>
          <a:p>
            <a:pPr algn="l">
              <a:buFont typeface="Arial" panose="020B0604020202020204" pitchFamily="34" charset="0"/>
              <a:buChar char="•"/>
            </a:pPr>
            <a:r>
              <a:rPr lang="es-MX" sz="1600" b="1" i="0" u="sng" dirty="0">
                <a:solidFill>
                  <a:srgbClr val="1F1F1F"/>
                </a:solidFill>
                <a:effectLst/>
                <a:latin typeface="unset"/>
                <a:hlinkClick r:id="rId6"/>
              </a:rPr>
              <a:t>La guía de formateo de </a:t>
            </a:r>
            <a:r>
              <a:rPr lang="es-MX" sz="1600" b="1" i="1" u="sng" dirty="0">
                <a:solidFill>
                  <a:srgbClr val="1F1F1F"/>
                </a:solidFill>
                <a:effectLst/>
                <a:latin typeface="unset"/>
                <a:hlinkClick r:id="rId6"/>
              </a:rPr>
              <a:t>notebooks</a:t>
            </a:r>
            <a:r>
              <a:rPr lang="es-MX" sz="1600" b="1" i="0" u="sng" dirty="0">
                <a:solidFill>
                  <a:srgbClr val="1F1F1F"/>
                </a:solidFill>
                <a:effectLst/>
                <a:latin typeface="unset"/>
                <a:hlinkClick r:id="rId6"/>
              </a:rPr>
              <a:t> de </a:t>
            </a:r>
            <a:r>
              <a:rPr lang="es-MX" sz="1600" b="1" i="0" u="sng" dirty="0" err="1">
                <a:solidFill>
                  <a:srgbClr val="1F1F1F"/>
                </a:solidFill>
                <a:effectLst/>
                <a:latin typeface="unset"/>
                <a:hlinkClick r:id="rId6"/>
              </a:rPr>
              <a:t>Jupyter</a:t>
            </a:r>
            <a:r>
              <a:rPr lang="es-MX" sz="1600" b="0" i="0" dirty="0">
                <a:solidFill>
                  <a:srgbClr val="1F1F1F"/>
                </a:solidFill>
                <a:effectLst/>
                <a:latin typeface="var(--cds-font-family-source-sans-pro)"/>
              </a:rPr>
              <a:t>: Este recurso incluye una gran variedad de opciones de formateo para los </a:t>
            </a:r>
            <a:r>
              <a:rPr lang="es-MX" sz="1600" b="0" i="1" dirty="0">
                <a:solidFill>
                  <a:srgbClr val="1F1F1F"/>
                </a:solidFill>
                <a:effectLst/>
                <a:latin typeface="var(--cds-font-family-source-sans-pro)"/>
              </a:rPr>
              <a:t>notebooks</a:t>
            </a:r>
            <a:r>
              <a:rPr lang="es-MX" sz="1600" b="0" i="0" dirty="0">
                <a:solidFill>
                  <a:srgbClr val="1F1F1F"/>
                </a:solidFill>
                <a:effectLst/>
                <a:latin typeface="var(--cds-font-family-source-sans-pro)"/>
              </a:rPr>
              <a:t> de </a:t>
            </a:r>
            <a:r>
              <a:rPr lang="es-MX" sz="1600" b="0" i="0" dirty="0" err="1">
                <a:solidFill>
                  <a:srgbClr val="1F1F1F"/>
                </a:solidFill>
                <a:effectLst/>
                <a:latin typeface="var(--cds-font-family-source-sans-pro)"/>
              </a:rPr>
              <a:t>Jupyter</a:t>
            </a:r>
            <a:r>
              <a:rPr lang="es-MX" sz="1600" b="0" i="0" dirty="0">
                <a:solidFill>
                  <a:srgbClr val="1F1F1F"/>
                </a:solidFill>
                <a:effectLst/>
                <a:latin typeface="var(--cds-font-family-source-sans-pro)"/>
              </a:rPr>
              <a:t>. Aprenderás lo básico y también algunas opciones más avanzadas, por ejemplo, cómo incrustar documentos en formato .</a:t>
            </a:r>
            <a:r>
              <a:rPr lang="es-MX" sz="1600" b="0" i="0" dirty="0" err="1">
                <a:solidFill>
                  <a:srgbClr val="1F1F1F"/>
                </a:solidFill>
                <a:effectLst/>
                <a:latin typeface="var(--cds-font-family-source-sans-pro)"/>
              </a:rPr>
              <a:t>pdf</a:t>
            </a:r>
            <a:r>
              <a:rPr lang="es-MX" sz="1600" b="0" i="0" dirty="0">
                <a:solidFill>
                  <a:srgbClr val="1F1F1F"/>
                </a:solidFill>
                <a:effectLst/>
                <a:latin typeface="var(--cds-font-family-source-sans-pro)"/>
              </a:rPr>
              <a:t> y vídeos. </a:t>
            </a:r>
          </a:p>
          <a:p>
            <a:pPr algn="l"/>
            <a:r>
              <a:rPr lang="es-MX" sz="1600" b="0" i="0" dirty="0">
                <a:solidFill>
                  <a:srgbClr val="1F1F1F"/>
                </a:solidFill>
                <a:effectLst/>
                <a:latin typeface="Source Sans Pro" panose="020B0503030403020204" pitchFamily="34" charset="0"/>
              </a:rPr>
              <a:t>Cuando sepas cómo usar el formateo básico en tus </a:t>
            </a:r>
            <a:r>
              <a:rPr lang="es-MX" sz="1600" b="0" i="1" dirty="0">
                <a:solidFill>
                  <a:srgbClr val="1F1F1F"/>
                </a:solidFill>
                <a:effectLst/>
                <a:latin typeface="Source Sans Pro" panose="020B0503030403020204" pitchFamily="34" charset="0"/>
              </a:rPr>
              <a:t>notebooks</a:t>
            </a:r>
            <a:r>
              <a:rPr lang="es-MX" sz="1600" b="0" i="0" dirty="0">
                <a:solidFill>
                  <a:srgbClr val="1F1F1F"/>
                </a:solidFill>
                <a:effectLst/>
                <a:latin typeface="Source Sans Pro" panose="020B0503030403020204" pitchFamily="34" charset="0"/>
              </a:rPr>
              <a:t>, podrás explorar opciones más avanzadas. </a:t>
            </a:r>
          </a:p>
          <a:p>
            <a:endParaRPr lang="es-MX" sz="1600" dirty="0"/>
          </a:p>
        </p:txBody>
      </p:sp>
    </p:spTree>
    <p:extLst>
      <p:ext uri="{BB962C8B-B14F-4D97-AF65-F5344CB8AC3E}">
        <p14:creationId xmlns:p14="http://schemas.microsoft.com/office/powerpoint/2010/main" val="3849269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C28F50D-945C-78DF-7F83-0DB8D5DCD76F}"/>
              </a:ext>
            </a:extLst>
          </p:cNvPr>
          <p:cNvPicPr>
            <a:picLocks noChangeAspect="1"/>
          </p:cNvPicPr>
          <p:nvPr/>
        </p:nvPicPr>
        <p:blipFill>
          <a:blip r:embed="rId2"/>
          <a:stretch>
            <a:fillRect/>
          </a:stretch>
        </p:blipFill>
        <p:spPr>
          <a:xfrm>
            <a:off x="8064572" y="447993"/>
            <a:ext cx="3095739" cy="2931847"/>
          </a:xfrm>
          <a:prstGeom prst="rect">
            <a:avLst/>
          </a:prstGeom>
        </p:spPr>
      </p:pic>
      <p:pic>
        <p:nvPicPr>
          <p:cNvPr id="7" name="Imagen 6">
            <a:extLst>
              <a:ext uri="{FF2B5EF4-FFF2-40B4-BE49-F238E27FC236}">
                <a16:creationId xmlns:a16="http://schemas.microsoft.com/office/drawing/2014/main" id="{068F67BD-6020-5E4F-7288-3E65E81DBABB}"/>
              </a:ext>
            </a:extLst>
          </p:cNvPr>
          <p:cNvPicPr>
            <a:picLocks noChangeAspect="1"/>
          </p:cNvPicPr>
          <p:nvPr/>
        </p:nvPicPr>
        <p:blipFill>
          <a:blip r:embed="rId3"/>
          <a:stretch>
            <a:fillRect/>
          </a:stretch>
        </p:blipFill>
        <p:spPr>
          <a:xfrm>
            <a:off x="3254784" y="4552714"/>
            <a:ext cx="6425247" cy="1364373"/>
          </a:xfrm>
          <a:prstGeom prst="rect">
            <a:avLst/>
          </a:prstGeom>
        </p:spPr>
      </p:pic>
      <p:sp>
        <p:nvSpPr>
          <p:cNvPr id="8" name="Elipse 7">
            <a:extLst>
              <a:ext uri="{FF2B5EF4-FFF2-40B4-BE49-F238E27FC236}">
                <a16:creationId xmlns:a16="http://schemas.microsoft.com/office/drawing/2014/main" id="{513971B5-5198-D047-B19B-550C19BEA055}"/>
              </a:ext>
            </a:extLst>
          </p:cNvPr>
          <p:cNvSpPr/>
          <p:nvPr/>
        </p:nvSpPr>
        <p:spPr>
          <a:xfrm>
            <a:off x="7163347" y="4939065"/>
            <a:ext cx="1156448" cy="591670"/>
          </a:xfrm>
          <a:prstGeom prst="ellipse">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es-MX"/>
          </a:p>
        </p:txBody>
      </p:sp>
      <p:pic>
        <p:nvPicPr>
          <p:cNvPr id="3" name="Imagen 2">
            <a:extLst>
              <a:ext uri="{FF2B5EF4-FFF2-40B4-BE49-F238E27FC236}">
                <a16:creationId xmlns:a16="http://schemas.microsoft.com/office/drawing/2014/main" id="{6185B5B3-1032-0D42-53EB-5FDEBECD5EC2}"/>
              </a:ext>
            </a:extLst>
          </p:cNvPr>
          <p:cNvPicPr>
            <a:picLocks noChangeAspect="1"/>
          </p:cNvPicPr>
          <p:nvPr/>
        </p:nvPicPr>
        <p:blipFill>
          <a:blip r:embed="rId4"/>
          <a:stretch>
            <a:fillRect/>
          </a:stretch>
        </p:blipFill>
        <p:spPr>
          <a:xfrm>
            <a:off x="493890" y="620260"/>
            <a:ext cx="6631915" cy="2666440"/>
          </a:xfrm>
          <a:prstGeom prst="rect">
            <a:avLst/>
          </a:prstGeom>
        </p:spPr>
      </p:pic>
    </p:spTree>
    <p:extLst>
      <p:ext uri="{BB962C8B-B14F-4D97-AF65-F5344CB8AC3E}">
        <p14:creationId xmlns:p14="http://schemas.microsoft.com/office/powerpoint/2010/main" val="34771816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A87237-9BFA-D536-6708-BA437AC2186C}"/>
            </a:ext>
          </a:extLst>
        </p:cNvPr>
        <p:cNvGrpSpPr/>
        <p:nvPr/>
      </p:nvGrpSpPr>
      <p:grpSpPr>
        <a:xfrm>
          <a:off x="0" y="0"/>
          <a:ext cx="0" cy="0"/>
          <a:chOff x="0" y="0"/>
          <a:chExt cx="0" cy="0"/>
        </a:xfrm>
      </p:grpSpPr>
      <p:pic>
        <p:nvPicPr>
          <p:cNvPr id="3" name="Imagen 2">
            <a:extLst>
              <a:ext uri="{FF2B5EF4-FFF2-40B4-BE49-F238E27FC236}">
                <a16:creationId xmlns:a16="http://schemas.microsoft.com/office/drawing/2014/main" id="{80FFB6F6-E5FE-AF84-67F2-3BD2064B925E}"/>
              </a:ext>
            </a:extLst>
          </p:cNvPr>
          <p:cNvPicPr>
            <a:picLocks noChangeAspect="1"/>
          </p:cNvPicPr>
          <p:nvPr/>
        </p:nvPicPr>
        <p:blipFill>
          <a:blip r:embed="rId2"/>
          <a:stretch>
            <a:fillRect/>
          </a:stretch>
        </p:blipFill>
        <p:spPr>
          <a:xfrm>
            <a:off x="6460760" y="277672"/>
            <a:ext cx="5557275" cy="3433862"/>
          </a:xfrm>
          <a:prstGeom prst="rect">
            <a:avLst/>
          </a:prstGeom>
        </p:spPr>
      </p:pic>
      <p:pic>
        <p:nvPicPr>
          <p:cNvPr id="1026" name="Picture 2" descr="Plot this way">
            <a:extLst>
              <a:ext uri="{FF2B5EF4-FFF2-40B4-BE49-F238E27FC236}">
                <a16:creationId xmlns:a16="http://schemas.microsoft.com/office/drawing/2014/main" id="{22A022CE-8AA7-4554-BFF4-EC4D05B8AB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5573" y="3963607"/>
            <a:ext cx="4651948" cy="2616721"/>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1C71F51D-1C6D-4557-8C5F-F2FA63EDCBB6}"/>
              </a:ext>
            </a:extLst>
          </p:cNvPr>
          <p:cNvPicPr>
            <a:picLocks noChangeAspect="1"/>
          </p:cNvPicPr>
          <p:nvPr/>
        </p:nvPicPr>
        <p:blipFill>
          <a:blip r:embed="rId4"/>
          <a:stretch>
            <a:fillRect/>
          </a:stretch>
        </p:blipFill>
        <p:spPr>
          <a:xfrm>
            <a:off x="1" y="47153"/>
            <a:ext cx="6096000" cy="3381847"/>
          </a:xfrm>
          <a:prstGeom prst="rect">
            <a:avLst/>
          </a:prstGeom>
        </p:spPr>
      </p:pic>
      <p:pic>
        <p:nvPicPr>
          <p:cNvPr id="12" name="Imagen 11">
            <a:extLst>
              <a:ext uri="{FF2B5EF4-FFF2-40B4-BE49-F238E27FC236}">
                <a16:creationId xmlns:a16="http://schemas.microsoft.com/office/drawing/2014/main" id="{C5F4DACC-6071-9790-DBA1-763463136763}"/>
              </a:ext>
            </a:extLst>
          </p:cNvPr>
          <p:cNvPicPr>
            <a:picLocks noChangeAspect="1"/>
          </p:cNvPicPr>
          <p:nvPr/>
        </p:nvPicPr>
        <p:blipFill>
          <a:blip r:embed="rId5"/>
          <a:stretch>
            <a:fillRect/>
          </a:stretch>
        </p:blipFill>
        <p:spPr>
          <a:xfrm>
            <a:off x="0" y="3671544"/>
            <a:ext cx="6235908" cy="1600423"/>
          </a:xfrm>
          <a:prstGeom prst="rect">
            <a:avLst/>
          </a:prstGeom>
        </p:spPr>
      </p:pic>
    </p:spTree>
    <p:extLst>
      <p:ext uri="{BB962C8B-B14F-4D97-AF65-F5344CB8AC3E}">
        <p14:creationId xmlns:p14="http://schemas.microsoft.com/office/powerpoint/2010/main" val="2072958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172BB74D-4209-958D-C2CA-E25EFA1667AE}"/>
              </a:ext>
            </a:extLst>
          </p:cNvPr>
          <p:cNvPicPr>
            <a:picLocks noChangeAspect="1"/>
          </p:cNvPicPr>
          <p:nvPr/>
        </p:nvPicPr>
        <p:blipFill>
          <a:blip r:embed="rId2"/>
          <a:stretch>
            <a:fillRect/>
          </a:stretch>
        </p:blipFill>
        <p:spPr>
          <a:xfrm>
            <a:off x="2141263" y="165373"/>
            <a:ext cx="4124378" cy="1146910"/>
          </a:xfrm>
          <a:prstGeom prst="rect">
            <a:avLst/>
          </a:prstGeom>
        </p:spPr>
      </p:pic>
      <p:pic>
        <p:nvPicPr>
          <p:cNvPr id="6" name="Imagen 5">
            <a:extLst>
              <a:ext uri="{FF2B5EF4-FFF2-40B4-BE49-F238E27FC236}">
                <a16:creationId xmlns:a16="http://schemas.microsoft.com/office/drawing/2014/main" id="{28188C02-730C-0AE3-FE09-92788E5CDC23}"/>
              </a:ext>
            </a:extLst>
          </p:cNvPr>
          <p:cNvPicPr>
            <a:picLocks noChangeAspect="1"/>
          </p:cNvPicPr>
          <p:nvPr/>
        </p:nvPicPr>
        <p:blipFill>
          <a:blip r:embed="rId3"/>
          <a:srcRect r="64098" b="68150"/>
          <a:stretch/>
        </p:blipFill>
        <p:spPr>
          <a:xfrm>
            <a:off x="6625654" y="345252"/>
            <a:ext cx="3312657" cy="1630336"/>
          </a:xfrm>
          <a:prstGeom prst="rect">
            <a:avLst/>
          </a:prstGeom>
        </p:spPr>
      </p:pic>
      <p:pic>
        <p:nvPicPr>
          <p:cNvPr id="8" name="Imagen 7">
            <a:extLst>
              <a:ext uri="{FF2B5EF4-FFF2-40B4-BE49-F238E27FC236}">
                <a16:creationId xmlns:a16="http://schemas.microsoft.com/office/drawing/2014/main" id="{E52C94F5-E20B-B78C-86A3-AA0BDACB5FC2}"/>
              </a:ext>
            </a:extLst>
          </p:cNvPr>
          <p:cNvPicPr>
            <a:picLocks noChangeAspect="1"/>
          </p:cNvPicPr>
          <p:nvPr/>
        </p:nvPicPr>
        <p:blipFill>
          <a:blip r:embed="rId4"/>
          <a:stretch>
            <a:fillRect/>
          </a:stretch>
        </p:blipFill>
        <p:spPr>
          <a:xfrm>
            <a:off x="303926" y="1706683"/>
            <a:ext cx="3899526" cy="1251250"/>
          </a:xfrm>
          <a:prstGeom prst="rect">
            <a:avLst/>
          </a:prstGeom>
        </p:spPr>
      </p:pic>
      <p:pic>
        <p:nvPicPr>
          <p:cNvPr id="10" name="Imagen 9">
            <a:extLst>
              <a:ext uri="{FF2B5EF4-FFF2-40B4-BE49-F238E27FC236}">
                <a16:creationId xmlns:a16="http://schemas.microsoft.com/office/drawing/2014/main" id="{FF785201-1463-1943-D294-7F79C17D03BB}"/>
              </a:ext>
            </a:extLst>
          </p:cNvPr>
          <p:cNvPicPr>
            <a:picLocks noChangeAspect="1"/>
          </p:cNvPicPr>
          <p:nvPr/>
        </p:nvPicPr>
        <p:blipFill>
          <a:blip r:embed="rId5"/>
          <a:stretch>
            <a:fillRect/>
          </a:stretch>
        </p:blipFill>
        <p:spPr>
          <a:xfrm>
            <a:off x="1310237" y="3231069"/>
            <a:ext cx="5173689" cy="1312795"/>
          </a:xfrm>
          <a:prstGeom prst="rect">
            <a:avLst/>
          </a:prstGeom>
        </p:spPr>
      </p:pic>
      <p:pic>
        <p:nvPicPr>
          <p:cNvPr id="12" name="Imagen 11">
            <a:extLst>
              <a:ext uri="{FF2B5EF4-FFF2-40B4-BE49-F238E27FC236}">
                <a16:creationId xmlns:a16="http://schemas.microsoft.com/office/drawing/2014/main" id="{53CE9DD9-3275-4AEC-4685-9B2784377A0E}"/>
              </a:ext>
            </a:extLst>
          </p:cNvPr>
          <p:cNvPicPr>
            <a:picLocks noChangeAspect="1"/>
          </p:cNvPicPr>
          <p:nvPr/>
        </p:nvPicPr>
        <p:blipFill>
          <a:blip r:embed="rId6"/>
          <a:stretch>
            <a:fillRect/>
          </a:stretch>
        </p:blipFill>
        <p:spPr>
          <a:xfrm>
            <a:off x="6265641" y="2242342"/>
            <a:ext cx="3899526" cy="942134"/>
          </a:xfrm>
          <a:prstGeom prst="rect">
            <a:avLst/>
          </a:prstGeom>
        </p:spPr>
      </p:pic>
      <p:pic>
        <p:nvPicPr>
          <p:cNvPr id="14" name="Imagen 13">
            <a:extLst>
              <a:ext uri="{FF2B5EF4-FFF2-40B4-BE49-F238E27FC236}">
                <a16:creationId xmlns:a16="http://schemas.microsoft.com/office/drawing/2014/main" id="{55B543C2-25E4-A8AC-13D2-4918134D9B0F}"/>
              </a:ext>
            </a:extLst>
          </p:cNvPr>
          <p:cNvPicPr>
            <a:picLocks noChangeAspect="1"/>
          </p:cNvPicPr>
          <p:nvPr/>
        </p:nvPicPr>
        <p:blipFill>
          <a:blip r:embed="rId7"/>
          <a:stretch>
            <a:fillRect/>
          </a:stretch>
        </p:blipFill>
        <p:spPr>
          <a:xfrm>
            <a:off x="7420130" y="3532267"/>
            <a:ext cx="4258305" cy="1011597"/>
          </a:xfrm>
          <a:prstGeom prst="rect">
            <a:avLst/>
          </a:prstGeom>
        </p:spPr>
      </p:pic>
      <p:pic>
        <p:nvPicPr>
          <p:cNvPr id="16" name="Imagen 15">
            <a:extLst>
              <a:ext uri="{FF2B5EF4-FFF2-40B4-BE49-F238E27FC236}">
                <a16:creationId xmlns:a16="http://schemas.microsoft.com/office/drawing/2014/main" id="{C84A8A74-8D40-9566-57E9-7405AA06AC77}"/>
              </a:ext>
            </a:extLst>
          </p:cNvPr>
          <p:cNvPicPr>
            <a:picLocks noChangeAspect="1"/>
          </p:cNvPicPr>
          <p:nvPr/>
        </p:nvPicPr>
        <p:blipFill>
          <a:blip r:embed="rId8"/>
          <a:srcRect t="-1441" b="7642"/>
          <a:stretch/>
        </p:blipFill>
        <p:spPr>
          <a:xfrm>
            <a:off x="1310237" y="4695792"/>
            <a:ext cx="10031225" cy="2135620"/>
          </a:xfrm>
          <a:prstGeom prst="rect">
            <a:avLst/>
          </a:prstGeom>
        </p:spPr>
      </p:pic>
    </p:spTree>
    <p:extLst>
      <p:ext uri="{BB962C8B-B14F-4D97-AF65-F5344CB8AC3E}">
        <p14:creationId xmlns:p14="http://schemas.microsoft.com/office/powerpoint/2010/main" val="24237195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D507C2A3-F20B-EA65-50FF-CD1B6D3534F0}"/>
              </a:ext>
            </a:extLst>
          </p:cNvPr>
          <p:cNvPicPr>
            <a:picLocks noChangeAspect="1"/>
          </p:cNvPicPr>
          <p:nvPr/>
        </p:nvPicPr>
        <p:blipFill>
          <a:blip r:embed="rId2"/>
          <a:stretch>
            <a:fillRect/>
          </a:stretch>
        </p:blipFill>
        <p:spPr>
          <a:xfrm>
            <a:off x="1201683" y="1620656"/>
            <a:ext cx="2985621" cy="2997422"/>
          </a:xfrm>
          <a:prstGeom prst="rect">
            <a:avLst/>
          </a:prstGeom>
        </p:spPr>
      </p:pic>
      <p:pic>
        <p:nvPicPr>
          <p:cNvPr id="7" name="Imagen 6">
            <a:extLst>
              <a:ext uri="{FF2B5EF4-FFF2-40B4-BE49-F238E27FC236}">
                <a16:creationId xmlns:a16="http://schemas.microsoft.com/office/drawing/2014/main" id="{A4665B26-E4F0-96C2-4D8B-417FC962B6A4}"/>
              </a:ext>
            </a:extLst>
          </p:cNvPr>
          <p:cNvPicPr>
            <a:picLocks noChangeAspect="1"/>
          </p:cNvPicPr>
          <p:nvPr/>
        </p:nvPicPr>
        <p:blipFill>
          <a:blip r:embed="rId3"/>
          <a:stretch>
            <a:fillRect/>
          </a:stretch>
        </p:blipFill>
        <p:spPr>
          <a:xfrm>
            <a:off x="5525304" y="1930565"/>
            <a:ext cx="3726934" cy="1901496"/>
          </a:xfrm>
          <a:prstGeom prst="rect">
            <a:avLst/>
          </a:prstGeom>
        </p:spPr>
      </p:pic>
      <p:sp>
        <p:nvSpPr>
          <p:cNvPr id="8" name="CuadroTexto 7">
            <a:extLst>
              <a:ext uri="{FF2B5EF4-FFF2-40B4-BE49-F238E27FC236}">
                <a16:creationId xmlns:a16="http://schemas.microsoft.com/office/drawing/2014/main" id="{7A3E5201-47E3-21EC-3B11-11AFE8377520}"/>
              </a:ext>
            </a:extLst>
          </p:cNvPr>
          <p:cNvSpPr txBox="1"/>
          <p:nvPr/>
        </p:nvSpPr>
        <p:spPr>
          <a:xfrm>
            <a:off x="852059" y="341916"/>
            <a:ext cx="1588957" cy="369332"/>
          </a:xfrm>
          <a:prstGeom prst="rect">
            <a:avLst/>
          </a:prstGeom>
          <a:noFill/>
        </p:spPr>
        <p:txBody>
          <a:bodyPr wrap="square" rtlCol="0">
            <a:spAutoFit/>
          </a:bodyPr>
          <a:lstStyle/>
          <a:p>
            <a:r>
              <a:rPr lang="es-MX" dirty="0" err="1"/>
              <a:t>Save</a:t>
            </a:r>
            <a:r>
              <a:rPr lang="es-MX" dirty="0"/>
              <a:t> a file</a:t>
            </a:r>
          </a:p>
        </p:txBody>
      </p:sp>
    </p:spTree>
    <p:extLst>
      <p:ext uri="{BB962C8B-B14F-4D97-AF65-F5344CB8AC3E}">
        <p14:creationId xmlns:p14="http://schemas.microsoft.com/office/powerpoint/2010/main" val="127741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A8E9F5E-65C2-6710-94CF-83A28B468934}"/>
              </a:ext>
            </a:extLst>
          </p:cNvPr>
          <p:cNvSpPr>
            <a:spLocks noGrp="1"/>
          </p:cNvSpPr>
          <p:nvPr>
            <p:ph idx="1"/>
          </p:nvPr>
        </p:nvSpPr>
        <p:spPr>
          <a:xfrm>
            <a:off x="294182" y="156426"/>
            <a:ext cx="11603635" cy="6269064"/>
          </a:xfrm>
        </p:spPr>
        <p:txBody>
          <a:bodyPr>
            <a:normAutofit/>
          </a:bodyPr>
          <a:lstStyle/>
          <a:p>
            <a:pPr marL="0" indent="0" algn="l">
              <a:buNone/>
            </a:pPr>
            <a:r>
              <a:rPr lang="es-MX" sz="1100" b="1" i="0" dirty="0">
                <a:solidFill>
                  <a:srgbClr val="1F1F1F"/>
                </a:solidFill>
                <a:effectLst/>
                <a:latin typeface="unset"/>
              </a:rPr>
              <a:t>Archivos de salida disponibles</a:t>
            </a:r>
            <a:endParaRPr lang="es-MX" sz="1100" b="1" i="0" dirty="0">
              <a:solidFill>
                <a:srgbClr val="1F1F1F"/>
              </a:solidFill>
              <a:effectLst/>
              <a:latin typeface="Source Sans Pro" panose="020B0503030403020204" pitchFamily="34" charset="0"/>
            </a:endParaRPr>
          </a:p>
          <a:p>
            <a:pPr marL="0" indent="0" algn="l">
              <a:buNone/>
            </a:pPr>
            <a:r>
              <a:rPr lang="es-MX" sz="1100" b="0" i="0" dirty="0">
                <a:solidFill>
                  <a:srgbClr val="1F1F1F"/>
                </a:solidFill>
                <a:effectLst/>
                <a:latin typeface="Source Sans Pro" panose="020B0503030403020204" pitchFamily="34" charset="0"/>
              </a:rPr>
              <a:t>Además del archivo predeterminado de salida, que es en formato .</a:t>
            </a:r>
            <a:r>
              <a:rPr lang="es-MX" sz="1100" b="0" i="0" dirty="0" err="1">
                <a:solidFill>
                  <a:srgbClr val="1F1F1F"/>
                </a:solidFill>
                <a:effectLst/>
                <a:latin typeface="Source Sans Pro" panose="020B0503030403020204" pitchFamily="34" charset="0"/>
              </a:rPr>
              <a:t>html</a:t>
            </a:r>
            <a:r>
              <a:rPr lang="es-MX" sz="1100" b="0" i="0" dirty="0">
                <a:solidFill>
                  <a:srgbClr val="1F1F1F"/>
                </a:solidFill>
                <a:effectLst/>
                <a:latin typeface="Source Sans Pro" panose="020B0503030403020204" pitchFamily="34" charset="0"/>
              </a:rPr>
              <a:t> (</a:t>
            </a:r>
            <a:r>
              <a:rPr lang="es-MX" sz="1100" b="1" i="0" dirty="0" err="1">
                <a:solidFill>
                  <a:srgbClr val="1F1F1F"/>
                </a:solidFill>
                <a:effectLst/>
                <a:latin typeface="unset"/>
              </a:rPr>
              <a:t>html_document</a:t>
            </a:r>
            <a:r>
              <a:rPr lang="es-MX" sz="1100" b="0" i="0" dirty="0">
                <a:solidFill>
                  <a:srgbClr val="1F1F1F"/>
                </a:solidFill>
                <a:effectLst/>
                <a:latin typeface="Source Sans Pro" panose="020B0503030403020204" pitchFamily="34" charset="0"/>
              </a:rPr>
              <a:t>), puedes crear otros tipos de documentos en R </a:t>
            </a:r>
            <a:r>
              <a:rPr lang="es-MX" sz="1100" b="0" i="0" dirty="0" err="1">
                <a:solidFill>
                  <a:srgbClr val="1F1F1F"/>
                </a:solidFill>
                <a:effectLst/>
                <a:latin typeface="Source Sans Pro" panose="020B0503030403020204" pitchFamily="34" charset="0"/>
              </a:rPr>
              <a:t>Markdown</a:t>
            </a:r>
            <a:r>
              <a:rPr lang="es-MX" sz="1100" b="0" i="0" dirty="0">
                <a:solidFill>
                  <a:srgbClr val="1F1F1F"/>
                </a:solidFill>
                <a:effectLst/>
                <a:latin typeface="Source Sans Pro" panose="020B0503030403020204" pitchFamily="34" charset="0"/>
              </a:rPr>
              <a:t> usando la siguiente configuración de archivos de salida: </a:t>
            </a:r>
          </a:p>
          <a:p>
            <a:pPr algn="l">
              <a:buFont typeface="Arial" panose="020B0604020202020204" pitchFamily="34" charset="0"/>
              <a:buChar char="•"/>
            </a:pPr>
            <a:r>
              <a:rPr lang="es-MX" sz="1100" b="1" i="0" dirty="0" err="1">
                <a:solidFill>
                  <a:srgbClr val="1F1F1F"/>
                </a:solidFill>
                <a:effectLst/>
                <a:latin typeface="unset"/>
              </a:rPr>
              <a:t>pdf_document</a:t>
            </a:r>
            <a:r>
              <a:rPr lang="es-MX" sz="1100" b="1" i="0" dirty="0">
                <a:solidFill>
                  <a:srgbClr val="1F1F1F"/>
                </a:solidFill>
                <a:effectLst/>
                <a:latin typeface="unset"/>
              </a:rPr>
              <a:t>: </a:t>
            </a:r>
            <a:r>
              <a:rPr lang="es-MX" sz="1100" b="0" i="0" dirty="0">
                <a:solidFill>
                  <a:srgbClr val="1F1F1F"/>
                </a:solidFill>
                <a:effectLst/>
                <a:latin typeface="var(--cds-font-family-source-sans-pro)"/>
              </a:rPr>
              <a:t>Crea un archivo PDF con LaTeX (un sistema de diseño de documentos de código abierto). Si no tienes LaTeX instalado, </a:t>
            </a:r>
            <a:r>
              <a:rPr lang="es-MX" sz="1100" b="0" i="0" dirty="0" err="1">
                <a:solidFill>
                  <a:srgbClr val="1F1F1F"/>
                </a:solidFill>
                <a:effectLst/>
                <a:latin typeface="var(--cds-font-family-source-sans-pro)"/>
              </a:rPr>
              <a:t>RStudio</a:t>
            </a:r>
            <a:r>
              <a:rPr lang="es-MX" sz="1100" b="0" i="0" dirty="0">
                <a:solidFill>
                  <a:srgbClr val="1F1F1F"/>
                </a:solidFill>
                <a:effectLst/>
                <a:latin typeface="var(--cds-font-family-source-sans-pro)"/>
              </a:rPr>
              <a:t> te pedirá automáticamente que lo instales.</a:t>
            </a:r>
          </a:p>
          <a:p>
            <a:pPr algn="l">
              <a:buFont typeface="Arial" panose="020B0604020202020204" pitchFamily="34" charset="0"/>
              <a:buChar char="•"/>
            </a:pPr>
            <a:r>
              <a:rPr lang="es-MX" sz="1100" b="1" i="0" dirty="0" err="1">
                <a:solidFill>
                  <a:srgbClr val="1F1F1F"/>
                </a:solidFill>
                <a:effectLst/>
                <a:latin typeface="unset"/>
              </a:rPr>
              <a:t>word_document</a:t>
            </a:r>
            <a:r>
              <a:rPr lang="es-MX" sz="1100" b="1" i="0" dirty="0">
                <a:solidFill>
                  <a:srgbClr val="1F1F1F"/>
                </a:solidFill>
                <a:effectLst/>
                <a:latin typeface="unset"/>
              </a:rPr>
              <a:t>: </a:t>
            </a:r>
            <a:r>
              <a:rPr lang="es-MX" sz="1100" b="0" i="0" dirty="0">
                <a:solidFill>
                  <a:srgbClr val="1F1F1F"/>
                </a:solidFill>
                <a:effectLst/>
                <a:latin typeface="var(--cds-font-family-source-sans-pro)"/>
              </a:rPr>
              <a:t>Crea documentos de Microsoft Word (.docx).</a:t>
            </a:r>
          </a:p>
          <a:p>
            <a:pPr algn="l">
              <a:buFont typeface="Arial" panose="020B0604020202020204" pitchFamily="34" charset="0"/>
              <a:buChar char="•"/>
            </a:pPr>
            <a:r>
              <a:rPr lang="es-MX" sz="1100" b="1" i="0" dirty="0" err="1">
                <a:solidFill>
                  <a:srgbClr val="1F1F1F"/>
                </a:solidFill>
                <a:effectLst/>
                <a:latin typeface="unset"/>
              </a:rPr>
              <a:t>odt_document</a:t>
            </a:r>
            <a:r>
              <a:rPr lang="es-MX" sz="1100" b="1" i="0" dirty="0">
                <a:solidFill>
                  <a:srgbClr val="1F1F1F"/>
                </a:solidFill>
                <a:effectLst/>
                <a:latin typeface="unset"/>
              </a:rPr>
              <a:t>: </a:t>
            </a:r>
            <a:r>
              <a:rPr lang="es-MX" sz="1100" b="0" i="0" dirty="0">
                <a:solidFill>
                  <a:srgbClr val="1F1F1F"/>
                </a:solidFill>
                <a:effectLst/>
                <a:latin typeface="var(--cds-font-family-source-sans-pro)"/>
              </a:rPr>
              <a:t>Crea un documento de </a:t>
            </a:r>
            <a:r>
              <a:rPr lang="es-MX" sz="1100" b="0" i="0" dirty="0" err="1">
                <a:solidFill>
                  <a:srgbClr val="1F1F1F"/>
                </a:solidFill>
                <a:effectLst/>
                <a:latin typeface="var(--cds-font-family-source-sans-pro)"/>
              </a:rPr>
              <a:t>OpenDocument</a:t>
            </a:r>
            <a:r>
              <a:rPr lang="es-MX" sz="1100" b="0" i="0" dirty="0">
                <a:solidFill>
                  <a:srgbClr val="1F1F1F"/>
                </a:solidFill>
                <a:effectLst/>
                <a:latin typeface="var(--cds-font-family-source-sans-pro)"/>
              </a:rPr>
              <a:t> Text (.</a:t>
            </a:r>
            <a:r>
              <a:rPr lang="es-MX" sz="1100" b="0" i="0" dirty="0" err="1">
                <a:solidFill>
                  <a:srgbClr val="1F1F1F"/>
                </a:solidFill>
                <a:effectLst/>
                <a:latin typeface="var(--cds-font-family-source-sans-pro)"/>
              </a:rPr>
              <a:t>odt</a:t>
            </a:r>
            <a:r>
              <a:rPr lang="es-MX" sz="1100" b="0" i="0" dirty="0">
                <a:solidFill>
                  <a:srgbClr val="1F1F1F"/>
                </a:solidFill>
                <a:effectLst/>
                <a:latin typeface="var(--cds-font-family-source-sans-pro)"/>
              </a:rPr>
              <a:t>).</a:t>
            </a:r>
          </a:p>
          <a:p>
            <a:pPr algn="l">
              <a:buFont typeface="Arial" panose="020B0604020202020204" pitchFamily="34" charset="0"/>
              <a:buChar char="•"/>
            </a:pPr>
            <a:r>
              <a:rPr lang="es-MX" sz="1100" b="1" i="0" dirty="0" err="1">
                <a:solidFill>
                  <a:srgbClr val="1F1F1F"/>
                </a:solidFill>
                <a:effectLst/>
                <a:latin typeface="unset"/>
              </a:rPr>
              <a:t>rtf_document</a:t>
            </a:r>
            <a:r>
              <a:rPr lang="es-MX" sz="1100" b="1" i="0" dirty="0">
                <a:solidFill>
                  <a:srgbClr val="1F1F1F"/>
                </a:solidFill>
                <a:effectLst/>
                <a:latin typeface="unset"/>
              </a:rPr>
              <a:t>: </a:t>
            </a:r>
            <a:r>
              <a:rPr lang="es-MX" sz="1100" b="0" i="0" dirty="0">
                <a:solidFill>
                  <a:srgbClr val="1F1F1F"/>
                </a:solidFill>
                <a:effectLst/>
                <a:latin typeface="var(--cds-font-family-source-sans-pro)"/>
              </a:rPr>
              <a:t>Crea un documento en formato de texto enriquecido (.</a:t>
            </a:r>
            <a:r>
              <a:rPr lang="es-MX" sz="1100" b="0" i="0" dirty="0" err="1">
                <a:solidFill>
                  <a:srgbClr val="1F1F1F"/>
                </a:solidFill>
                <a:effectLst/>
                <a:latin typeface="var(--cds-font-family-source-sans-pro)"/>
              </a:rPr>
              <a:t>rtf</a:t>
            </a:r>
            <a:r>
              <a:rPr lang="es-MX" sz="1100" b="0" i="0" dirty="0">
                <a:solidFill>
                  <a:srgbClr val="1F1F1F"/>
                </a:solidFill>
                <a:effectLst/>
                <a:latin typeface="var(--cds-font-family-source-sans-pro)"/>
              </a:rPr>
              <a:t>).</a:t>
            </a:r>
          </a:p>
          <a:p>
            <a:pPr algn="l">
              <a:buFont typeface="Arial" panose="020B0604020202020204" pitchFamily="34" charset="0"/>
              <a:buChar char="•"/>
            </a:pPr>
            <a:r>
              <a:rPr lang="es-MX" sz="1100" b="1" i="0" dirty="0" err="1">
                <a:solidFill>
                  <a:srgbClr val="1F1F1F"/>
                </a:solidFill>
                <a:effectLst/>
                <a:latin typeface="unset"/>
              </a:rPr>
              <a:t>md_document</a:t>
            </a:r>
            <a:r>
              <a:rPr lang="es-MX" sz="1100" b="1" i="0" dirty="0">
                <a:solidFill>
                  <a:srgbClr val="1F1F1F"/>
                </a:solidFill>
                <a:effectLst/>
                <a:latin typeface="unset"/>
              </a:rPr>
              <a:t>: </a:t>
            </a:r>
            <a:r>
              <a:rPr lang="es-MX" sz="1100" b="0" i="0" dirty="0">
                <a:solidFill>
                  <a:srgbClr val="1F1F1F"/>
                </a:solidFill>
                <a:effectLst/>
                <a:latin typeface="var(--cds-font-family-source-sans-pro)"/>
              </a:rPr>
              <a:t>Crea un documento de R </a:t>
            </a:r>
            <a:r>
              <a:rPr lang="es-MX" sz="1100" b="0" i="0" dirty="0" err="1">
                <a:solidFill>
                  <a:srgbClr val="1F1F1F"/>
                </a:solidFill>
                <a:effectLst/>
                <a:latin typeface="var(--cds-font-family-source-sans-pro)"/>
              </a:rPr>
              <a:t>Markdown</a:t>
            </a:r>
            <a:r>
              <a:rPr lang="es-MX" sz="1100" b="0" i="0" dirty="0">
                <a:solidFill>
                  <a:srgbClr val="1F1F1F"/>
                </a:solidFill>
                <a:effectLst/>
                <a:latin typeface="var(--cds-font-family-source-sans-pro)"/>
              </a:rPr>
              <a:t> (que se ajusta rigurosamente a las especificaciones del documento original de </a:t>
            </a:r>
            <a:r>
              <a:rPr lang="es-MX" sz="1100" b="0" i="0" dirty="0" err="1">
                <a:solidFill>
                  <a:srgbClr val="1F1F1F"/>
                </a:solidFill>
                <a:effectLst/>
                <a:latin typeface="var(--cds-font-family-source-sans-pro)"/>
              </a:rPr>
              <a:t>Markdown</a:t>
            </a:r>
            <a:r>
              <a:rPr lang="es-MX" sz="1100" b="0" i="0" dirty="0">
                <a:solidFill>
                  <a:srgbClr val="1F1F1F"/>
                </a:solidFill>
                <a:effectLst/>
                <a:latin typeface="var(--cds-font-family-source-sans-pro)"/>
              </a:rPr>
              <a:t>).</a:t>
            </a:r>
          </a:p>
          <a:p>
            <a:pPr algn="l">
              <a:buFont typeface="Arial" panose="020B0604020202020204" pitchFamily="34" charset="0"/>
              <a:buChar char="•"/>
            </a:pPr>
            <a:r>
              <a:rPr lang="es-MX" sz="1100" b="1" i="0" dirty="0" err="1">
                <a:solidFill>
                  <a:srgbClr val="1F1F1F"/>
                </a:solidFill>
                <a:effectLst/>
                <a:latin typeface="unset"/>
              </a:rPr>
              <a:t>github_document</a:t>
            </a:r>
            <a:r>
              <a:rPr lang="es-MX" sz="1100" b="1" i="0" dirty="0">
                <a:solidFill>
                  <a:srgbClr val="1F1F1F"/>
                </a:solidFill>
                <a:effectLst/>
                <a:latin typeface="unset"/>
              </a:rPr>
              <a:t>: </a:t>
            </a:r>
            <a:r>
              <a:rPr lang="es-MX" sz="1100" b="0" i="0" dirty="0">
                <a:solidFill>
                  <a:srgbClr val="1F1F1F"/>
                </a:solidFill>
                <a:effectLst/>
                <a:latin typeface="var(--cds-font-family-source-sans-pro)"/>
              </a:rPr>
              <a:t>Crea un documento GitHub, que es la versión personalizada del documento de R </a:t>
            </a:r>
            <a:r>
              <a:rPr lang="es-MX" sz="1100" b="0" i="0" dirty="0" err="1">
                <a:solidFill>
                  <a:srgbClr val="1F1F1F"/>
                </a:solidFill>
                <a:effectLst/>
                <a:latin typeface="var(--cds-font-family-source-sans-pro)"/>
              </a:rPr>
              <a:t>Markdown</a:t>
            </a:r>
            <a:r>
              <a:rPr lang="es-MX" sz="1100" b="0" i="0" dirty="0">
                <a:solidFill>
                  <a:srgbClr val="1F1F1F"/>
                </a:solidFill>
                <a:effectLst/>
                <a:latin typeface="var(--cds-font-family-source-sans-pro)"/>
              </a:rPr>
              <a:t> diseñada para compartir en GitHub.</a:t>
            </a:r>
          </a:p>
          <a:p>
            <a:pPr marL="0" indent="0" algn="l">
              <a:buNone/>
            </a:pPr>
            <a:r>
              <a:rPr lang="es-MX" sz="1100" b="0" i="0" dirty="0">
                <a:solidFill>
                  <a:srgbClr val="1F1F1F"/>
                </a:solidFill>
                <a:effectLst/>
                <a:latin typeface="Source Sans Pro" panose="020B0503030403020204" pitchFamily="34" charset="0"/>
              </a:rPr>
              <a:t>Para una guía detallada de cómo crear distintos tipos de documentos de R </a:t>
            </a:r>
            <a:r>
              <a:rPr lang="es-MX" sz="1100" b="0" i="0" dirty="0" err="1">
                <a:solidFill>
                  <a:srgbClr val="1F1F1F"/>
                </a:solidFill>
                <a:effectLst/>
                <a:latin typeface="Source Sans Pro" panose="020B0503030403020204" pitchFamily="34" charset="0"/>
              </a:rPr>
              <a:t>Markdown</a:t>
            </a:r>
            <a:r>
              <a:rPr lang="es-MX" sz="1100" b="0" i="0" dirty="0">
                <a:solidFill>
                  <a:srgbClr val="1F1F1F"/>
                </a:solidFill>
                <a:effectLst/>
                <a:latin typeface="Source Sans Pro" panose="020B0503030403020204" pitchFamily="34" charset="0"/>
              </a:rPr>
              <a:t>, puedes consultar el capítulo </a:t>
            </a:r>
            <a:r>
              <a:rPr lang="es-MX" sz="1100" b="0" i="0" u="sng" dirty="0">
                <a:solidFill>
                  <a:srgbClr val="1F1F1F"/>
                </a:solidFill>
                <a:effectLst/>
                <a:latin typeface="Source Sans Pro" panose="020B0503030403020204" pitchFamily="34" charset="0"/>
                <a:hlinkClick r:id="rId2"/>
              </a:rPr>
              <a:t> Documentos</a:t>
            </a:r>
            <a:endParaRPr lang="es-MX" sz="1100" b="0" i="0" dirty="0">
              <a:solidFill>
                <a:srgbClr val="1F1F1F"/>
              </a:solidFill>
              <a:effectLst/>
              <a:latin typeface="Source Sans Pro" panose="020B0503030403020204" pitchFamily="34" charset="0"/>
            </a:endParaRPr>
          </a:p>
          <a:p>
            <a:pPr marL="0" indent="0" algn="l">
              <a:buNone/>
            </a:pPr>
            <a:r>
              <a:rPr lang="es-MX" sz="1100" b="0" i="0" dirty="0">
                <a:solidFill>
                  <a:srgbClr val="1F1F1F"/>
                </a:solidFill>
                <a:effectLst/>
                <a:latin typeface="Source Sans Pro" panose="020B0503030403020204" pitchFamily="34" charset="0"/>
              </a:rPr>
              <a:t>Los paneles son útiles para comunicar de forma rápida mucha información. El paquete </a:t>
            </a:r>
            <a:r>
              <a:rPr lang="es-MX" sz="1100" b="0" i="0" u="sng" dirty="0" err="1">
                <a:solidFill>
                  <a:srgbClr val="1F1F1F"/>
                </a:solidFill>
                <a:effectLst/>
                <a:latin typeface="Source Sans Pro" panose="020B0503030403020204" pitchFamily="34" charset="0"/>
                <a:hlinkClick r:id="rId3"/>
              </a:rPr>
              <a:t>flexdashboard</a:t>
            </a:r>
            <a:r>
              <a:rPr lang="es-MX" sz="1100" b="0" i="0" dirty="0">
                <a:solidFill>
                  <a:srgbClr val="1F1F1F"/>
                </a:solidFill>
                <a:effectLst/>
                <a:latin typeface="Source Sans Pro" panose="020B0503030403020204" pitchFamily="34" charset="0"/>
              </a:rPr>
              <a:t> te permite publicar varias visualizaciones de datos relacionados en un solo panel. </a:t>
            </a:r>
            <a:r>
              <a:rPr lang="es-MX" sz="1100" b="0" i="0" dirty="0" err="1">
                <a:solidFill>
                  <a:srgbClr val="1F1F1F"/>
                </a:solidFill>
                <a:effectLst/>
                <a:latin typeface="Source Sans Pro" panose="020B0503030403020204" pitchFamily="34" charset="0"/>
              </a:rPr>
              <a:t>Flexdashboard</a:t>
            </a:r>
            <a:r>
              <a:rPr lang="es-MX" sz="1100" b="0" i="0" dirty="0">
                <a:solidFill>
                  <a:srgbClr val="1F1F1F"/>
                </a:solidFill>
                <a:effectLst/>
                <a:latin typeface="Source Sans Pro" panose="020B0503030403020204" pitchFamily="34" charset="0"/>
              </a:rPr>
              <a:t> también te ofrece herramientas para crear barras laterales, conjuntos de pestañas, cuadros de valores e indicadores.  Para más información, visita la página de</a:t>
            </a:r>
            <a:r>
              <a:rPr lang="es-MX" sz="1100" b="0" i="0" u="sng" dirty="0">
                <a:solidFill>
                  <a:srgbClr val="1F1F1F"/>
                </a:solidFill>
                <a:effectLst/>
                <a:latin typeface="Source Sans Pro" panose="020B0503030403020204" pitchFamily="34" charset="0"/>
                <a:hlinkClick r:id="rId4"/>
              </a:rPr>
              <a:t> </a:t>
            </a:r>
            <a:r>
              <a:rPr lang="es-MX" sz="1100" b="0" i="0" u="sng" dirty="0" err="1">
                <a:solidFill>
                  <a:srgbClr val="1F1F1F"/>
                </a:solidFill>
                <a:effectLst/>
                <a:latin typeface="Source Sans Pro" panose="020B0503030403020204" pitchFamily="34" charset="0"/>
                <a:hlinkClick r:id="rId4"/>
              </a:rPr>
              <a:t>flexdashboard</a:t>
            </a:r>
            <a:r>
              <a:rPr lang="es-MX" sz="1100" b="0" i="0" u="sng" dirty="0">
                <a:solidFill>
                  <a:srgbClr val="1F1F1F"/>
                </a:solidFill>
                <a:effectLst/>
                <a:latin typeface="Source Sans Pro" panose="020B0503030403020204" pitchFamily="34" charset="0"/>
                <a:hlinkClick r:id="rId4"/>
              </a:rPr>
              <a:t> para R</a:t>
            </a:r>
            <a:r>
              <a:rPr lang="es-MX" sz="1100" b="0" i="0" dirty="0">
                <a:solidFill>
                  <a:srgbClr val="1F1F1F"/>
                </a:solidFill>
                <a:effectLst/>
                <a:latin typeface="Source Sans Pro" panose="020B0503030403020204" pitchFamily="34" charset="0"/>
              </a:rPr>
              <a:t> y la sección</a:t>
            </a:r>
            <a:r>
              <a:rPr lang="es-MX" sz="1100" b="0" i="0" u="sng" dirty="0">
                <a:solidFill>
                  <a:srgbClr val="1F1F1F"/>
                </a:solidFill>
                <a:effectLst/>
                <a:latin typeface="Source Sans Pro" panose="020B0503030403020204" pitchFamily="34" charset="0"/>
                <a:hlinkClick r:id="rId5"/>
              </a:rPr>
              <a:t> Paneles</a:t>
            </a:r>
            <a:r>
              <a:rPr lang="es-MX" sz="1100" b="0" i="0" dirty="0">
                <a:solidFill>
                  <a:srgbClr val="1F1F1F"/>
                </a:solidFill>
                <a:effectLst/>
                <a:latin typeface="Source Sans Pro" panose="020B0503030403020204" pitchFamily="34" charset="0"/>
              </a:rPr>
              <a:t> entre los documentos de R </a:t>
            </a:r>
            <a:r>
              <a:rPr lang="es-MX" sz="1100" b="0" i="0" dirty="0" err="1">
                <a:solidFill>
                  <a:srgbClr val="1F1F1F"/>
                </a:solidFill>
                <a:effectLst/>
                <a:latin typeface="Source Sans Pro" panose="020B0503030403020204" pitchFamily="34" charset="0"/>
              </a:rPr>
              <a:t>Markdown</a:t>
            </a:r>
            <a:r>
              <a:rPr lang="es-MX" sz="1100" b="0" i="0" dirty="0">
                <a:solidFill>
                  <a:srgbClr val="1F1F1F"/>
                </a:solidFill>
                <a:effectLst/>
                <a:latin typeface="Source Sans Pro" panose="020B0503030403020204" pitchFamily="34" charset="0"/>
              </a:rPr>
              <a:t>. </a:t>
            </a:r>
          </a:p>
          <a:p>
            <a:pPr marL="0" indent="0" algn="l">
              <a:buNone/>
            </a:pPr>
            <a:r>
              <a:rPr lang="es-MX" sz="1100" b="1" i="0" dirty="0" err="1">
                <a:solidFill>
                  <a:srgbClr val="1F1F1F"/>
                </a:solidFill>
                <a:effectLst/>
                <a:latin typeface="unset"/>
              </a:rPr>
              <a:t>Shiny</a:t>
            </a:r>
            <a:r>
              <a:rPr lang="es-MX" sz="1100" b="1" i="0" dirty="0">
                <a:solidFill>
                  <a:srgbClr val="1F1F1F"/>
                </a:solidFill>
                <a:effectLst/>
                <a:latin typeface="unset"/>
              </a:rPr>
              <a:t> </a:t>
            </a:r>
            <a:r>
              <a:rPr lang="es-MX" sz="1100" b="0" i="0" dirty="0">
                <a:solidFill>
                  <a:srgbClr val="1F1F1F"/>
                </a:solidFill>
                <a:effectLst/>
                <a:latin typeface="Source Sans Pro" panose="020B0503030403020204" pitchFamily="34" charset="0"/>
              </a:rPr>
              <a:t>es un paquete de R que te permite generar aplicaciones de sitios webs interactivos usando el código R. Puedes incrustar tus aplicaciones en los documentos de R </a:t>
            </a:r>
            <a:r>
              <a:rPr lang="es-MX" sz="1100" b="0" i="0" dirty="0" err="1">
                <a:solidFill>
                  <a:srgbClr val="1F1F1F"/>
                </a:solidFill>
                <a:effectLst/>
                <a:latin typeface="Source Sans Pro" panose="020B0503030403020204" pitchFamily="34" charset="0"/>
              </a:rPr>
              <a:t>Markdown</a:t>
            </a:r>
            <a:r>
              <a:rPr lang="es-MX" sz="1100" b="0" i="0" dirty="0">
                <a:solidFill>
                  <a:srgbClr val="1F1F1F"/>
                </a:solidFill>
                <a:effectLst/>
                <a:latin typeface="Source Sans Pro" panose="020B0503030403020204" pitchFamily="34" charset="0"/>
              </a:rPr>
              <a:t> o alojarlas en una página web. Para obtener más información sobre </a:t>
            </a:r>
            <a:r>
              <a:rPr lang="es-MX" sz="1100" b="0" i="0" dirty="0" err="1">
                <a:solidFill>
                  <a:srgbClr val="1F1F1F"/>
                </a:solidFill>
                <a:effectLst/>
                <a:latin typeface="Source Sans Pro" panose="020B0503030403020204" pitchFamily="34" charset="0"/>
              </a:rPr>
              <a:t>Shiny</a:t>
            </a:r>
            <a:r>
              <a:rPr lang="es-MX" sz="1100" b="0" i="0" dirty="0">
                <a:solidFill>
                  <a:srgbClr val="1F1F1F"/>
                </a:solidFill>
                <a:effectLst/>
                <a:latin typeface="Source Sans Pro" panose="020B0503030403020204" pitchFamily="34" charset="0"/>
              </a:rPr>
              <a:t> y cómo usar el código de R para agregar componentes interactivos en un documento de R </a:t>
            </a:r>
            <a:r>
              <a:rPr lang="es-MX" sz="1100" b="0" i="0" dirty="0" err="1">
                <a:solidFill>
                  <a:srgbClr val="1F1F1F"/>
                </a:solidFill>
                <a:effectLst/>
                <a:latin typeface="Source Sans Pro" panose="020B0503030403020204" pitchFamily="34" charset="0"/>
              </a:rPr>
              <a:t>Markdown</a:t>
            </a:r>
            <a:r>
              <a:rPr lang="es-MX" sz="1100" b="0" i="0" dirty="0">
                <a:solidFill>
                  <a:srgbClr val="1F1F1F"/>
                </a:solidFill>
                <a:effectLst/>
                <a:latin typeface="Source Sans Pro" panose="020B0503030403020204" pitchFamily="34" charset="0"/>
              </a:rPr>
              <a:t>, consulta el tutorial de </a:t>
            </a:r>
            <a:r>
              <a:rPr lang="es-MX" sz="1100" b="0" i="0" u="sng" dirty="0">
                <a:solidFill>
                  <a:srgbClr val="1F1F1F"/>
                </a:solidFill>
                <a:effectLst/>
                <a:latin typeface="Source Sans Pro" panose="020B0503030403020204" pitchFamily="34" charset="0"/>
                <a:hlinkClick r:id="rId6"/>
              </a:rPr>
              <a:t> </a:t>
            </a:r>
            <a:r>
              <a:rPr lang="es-MX" sz="1100" b="0" i="0" u="sng" dirty="0" err="1">
                <a:solidFill>
                  <a:srgbClr val="1F1F1F"/>
                </a:solidFill>
                <a:effectLst/>
                <a:latin typeface="Source Sans Pro" panose="020B0503030403020204" pitchFamily="34" charset="0"/>
                <a:hlinkClick r:id="rId6"/>
              </a:rPr>
              <a:t>Shiny</a:t>
            </a:r>
            <a:r>
              <a:rPr lang="es-MX" sz="1100" b="0" i="0" dirty="0">
                <a:solidFill>
                  <a:srgbClr val="1F1F1F"/>
                </a:solidFill>
                <a:effectLst/>
                <a:latin typeface="Source Sans Pro" panose="020B0503030403020204" pitchFamily="34" charset="0"/>
              </a:rPr>
              <a:t> de </a:t>
            </a:r>
            <a:r>
              <a:rPr lang="es-MX" sz="1100" b="0" i="0" dirty="0" err="1">
                <a:solidFill>
                  <a:srgbClr val="1F1F1F"/>
                </a:solidFill>
                <a:effectLst/>
                <a:latin typeface="Source Sans Pro" panose="020B0503030403020204" pitchFamily="34" charset="0"/>
              </a:rPr>
              <a:t>RStudio</a:t>
            </a:r>
            <a:r>
              <a:rPr lang="es-MX" sz="1100" b="0" i="0" dirty="0">
                <a:solidFill>
                  <a:srgbClr val="1F1F1F"/>
                </a:solidFill>
                <a:effectLst/>
                <a:latin typeface="Source Sans Pro" panose="020B0503030403020204" pitchFamily="34" charset="0"/>
              </a:rPr>
              <a:t>.  </a:t>
            </a:r>
            <a:endParaRPr lang="es-MX" sz="1100" b="1" i="0" dirty="0">
              <a:solidFill>
                <a:srgbClr val="1F1F1F"/>
              </a:solidFill>
              <a:effectLst/>
              <a:latin typeface="Source Sans Pro" panose="020B0503030403020204" pitchFamily="34" charset="0"/>
            </a:endParaRPr>
          </a:p>
          <a:p>
            <a:pPr marL="0" indent="0" algn="l">
              <a:buNone/>
            </a:pPr>
            <a:r>
              <a:rPr lang="es-MX" sz="1100" b="0" i="0" dirty="0">
                <a:solidFill>
                  <a:srgbClr val="1F1F1F"/>
                </a:solidFill>
                <a:effectLst/>
                <a:latin typeface="Source Sans Pro" panose="020B0503030403020204" pitchFamily="34" charset="0"/>
              </a:rPr>
              <a:t>Otros paquetes te brindan más formatos de salida:</a:t>
            </a:r>
          </a:p>
          <a:p>
            <a:pPr algn="l">
              <a:buFont typeface="Arial" panose="020B0604020202020204" pitchFamily="34" charset="0"/>
              <a:buChar char="•"/>
            </a:pPr>
            <a:r>
              <a:rPr lang="es-MX" sz="1100" b="0" i="0" dirty="0">
                <a:solidFill>
                  <a:srgbClr val="1F1F1F"/>
                </a:solidFill>
                <a:effectLst/>
                <a:latin typeface="var(--cds-font-family-source-sans-pro)"/>
              </a:rPr>
              <a:t>El paquete </a:t>
            </a:r>
            <a:r>
              <a:rPr lang="es-MX" sz="1100" b="0" i="0" u="sng" dirty="0">
                <a:solidFill>
                  <a:srgbClr val="1F1F1F"/>
                </a:solidFill>
                <a:effectLst/>
                <a:latin typeface="var(--cds-font-family-source-sans-pro)"/>
                <a:hlinkClick r:id="rId7"/>
              </a:rPr>
              <a:t> </a:t>
            </a:r>
            <a:r>
              <a:rPr lang="es-MX" sz="1100" b="0" i="0" u="sng" dirty="0" err="1">
                <a:solidFill>
                  <a:srgbClr val="1F1F1F"/>
                </a:solidFill>
                <a:effectLst/>
                <a:latin typeface="var(--cds-font-family-source-sans-pro)"/>
                <a:hlinkClick r:id="rId7"/>
              </a:rPr>
              <a:t>bookdown</a:t>
            </a:r>
            <a:r>
              <a:rPr lang="es-MX" sz="1100" b="0" i="0" dirty="0">
                <a:solidFill>
                  <a:srgbClr val="1F1F1F"/>
                </a:solidFill>
                <a:effectLst/>
                <a:latin typeface="var(--cds-font-family-source-sans-pro)"/>
              </a:rPr>
              <a:t> es útil para escribir libros y artículos detallados.</a:t>
            </a:r>
          </a:p>
          <a:p>
            <a:pPr algn="l">
              <a:buFont typeface="Arial" panose="020B0604020202020204" pitchFamily="34" charset="0"/>
              <a:buChar char="•"/>
            </a:pPr>
            <a:r>
              <a:rPr lang="es-MX" sz="1100" b="0" i="0" dirty="0">
                <a:solidFill>
                  <a:srgbClr val="1F1F1F"/>
                </a:solidFill>
                <a:effectLst/>
                <a:latin typeface="var(--cds-font-family-source-sans-pro)"/>
              </a:rPr>
              <a:t>El paquete</a:t>
            </a:r>
            <a:r>
              <a:rPr lang="es-MX" sz="1100" b="0" i="0" u="sng" dirty="0">
                <a:solidFill>
                  <a:srgbClr val="1F1F1F"/>
                </a:solidFill>
                <a:effectLst/>
                <a:latin typeface="var(--cds-font-family-source-sans-pro)"/>
                <a:hlinkClick r:id="rId8"/>
              </a:rPr>
              <a:t> </a:t>
            </a:r>
            <a:r>
              <a:rPr lang="es-MX" sz="1100" b="0" i="0" u="sng" dirty="0" err="1">
                <a:solidFill>
                  <a:srgbClr val="1F1F1F"/>
                </a:solidFill>
                <a:effectLst/>
                <a:latin typeface="var(--cds-font-family-source-sans-pro)"/>
                <a:hlinkClick r:id="rId8"/>
              </a:rPr>
              <a:t>prettydoc</a:t>
            </a:r>
            <a:r>
              <a:rPr lang="es-MX" sz="1100" b="0" i="0" dirty="0">
                <a:solidFill>
                  <a:srgbClr val="1F1F1F"/>
                </a:solidFill>
                <a:effectLst/>
                <a:latin typeface="var(--cds-font-family-source-sans-pro)"/>
              </a:rPr>
              <a:t> te brinda distintos temas atractivos para los documentos de R </a:t>
            </a:r>
            <a:r>
              <a:rPr lang="es-MX" sz="1100" b="0" i="0" dirty="0" err="1">
                <a:solidFill>
                  <a:srgbClr val="1F1F1F"/>
                </a:solidFill>
                <a:effectLst/>
                <a:latin typeface="var(--cds-font-family-source-sans-pro)"/>
              </a:rPr>
              <a:t>Markdown</a:t>
            </a:r>
            <a:r>
              <a:rPr lang="es-MX" sz="1100" b="0" i="0" dirty="0">
                <a:solidFill>
                  <a:srgbClr val="1F1F1F"/>
                </a:solidFill>
                <a:effectLst/>
                <a:latin typeface="var(--cds-font-family-source-sans-pro)"/>
              </a:rPr>
              <a:t>.</a:t>
            </a:r>
          </a:p>
          <a:p>
            <a:pPr algn="l">
              <a:buFont typeface="Arial" panose="020B0604020202020204" pitchFamily="34" charset="0"/>
              <a:buChar char="•"/>
            </a:pPr>
            <a:r>
              <a:rPr lang="es-MX" sz="1100" b="0" i="0" dirty="0">
                <a:solidFill>
                  <a:srgbClr val="1F1F1F"/>
                </a:solidFill>
                <a:effectLst/>
                <a:latin typeface="var(--cds-font-family-source-sans-pro)"/>
              </a:rPr>
              <a:t>El paquete </a:t>
            </a:r>
            <a:r>
              <a:rPr lang="es-MX" sz="1100" b="1" i="0" u="sng" dirty="0">
                <a:solidFill>
                  <a:srgbClr val="1F1F1F"/>
                </a:solidFill>
                <a:effectLst/>
                <a:latin typeface="unset"/>
                <a:hlinkClick r:id="rId9"/>
              </a:rPr>
              <a:t> </a:t>
            </a:r>
            <a:r>
              <a:rPr lang="es-MX" sz="1100" b="0" i="0" u="sng" dirty="0" err="1">
                <a:solidFill>
                  <a:srgbClr val="1F1F1F"/>
                </a:solidFill>
                <a:effectLst/>
                <a:latin typeface="var(--cds-font-family-source-sans-pro)"/>
                <a:hlinkClick r:id="rId9"/>
              </a:rPr>
              <a:t>rticles</a:t>
            </a:r>
            <a:r>
              <a:rPr lang="es-MX" sz="1100" b="0" i="0" dirty="0">
                <a:solidFill>
                  <a:srgbClr val="1F1F1F"/>
                </a:solidFill>
                <a:effectLst/>
                <a:latin typeface="var(--cds-font-family-source-sans-pro)"/>
              </a:rPr>
              <a:t> provee plantillas para distintas revistas y editoriales.</a:t>
            </a:r>
          </a:p>
          <a:p>
            <a:pPr marL="0" indent="0" algn="l">
              <a:buNone/>
            </a:pPr>
            <a:r>
              <a:rPr lang="es-MX" sz="1100" b="0" i="0" dirty="0">
                <a:solidFill>
                  <a:srgbClr val="1F1F1F"/>
                </a:solidFill>
                <a:effectLst/>
                <a:latin typeface="Source Sans Pro" panose="020B0503030403020204" pitchFamily="34" charset="0"/>
              </a:rPr>
              <a:t> Para obtener una lista exhaustiva de formatos de salida y paquetes, visita la página de </a:t>
            </a:r>
            <a:r>
              <a:rPr lang="es-MX" sz="1100" b="0" i="0" u="sng" dirty="0">
                <a:solidFill>
                  <a:srgbClr val="1F1F1F"/>
                </a:solidFill>
                <a:effectLst/>
                <a:latin typeface="Source Sans Pro" panose="020B0503030403020204" pitchFamily="34" charset="0"/>
                <a:hlinkClick r:id="rId10"/>
              </a:rPr>
              <a:t> Formatos de </a:t>
            </a:r>
            <a:r>
              <a:rPr lang="es-MX" sz="1100" b="0" i="0" u="sng" dirty="0" err="1">
                <a:solidFill>
                  <a:srgbClr val="1F1F1F"/>
                </a:solidFill>
                <a:effectLst/>
                <a:latin typeface="Source Sans Pro" panose="020B0503030403020204" pitchFamily="34" charset="0"/>
                <a:hlinkClick r:id="rId10"/>
              </a:rPr>
              <a:t>RStudio</a:t>
            </a:r>
            <a:r>
              <a:rPr lang="es-MX" sz="1100" b="0" i="0" dirty="0">
                <a:solidFill>
                  <a:srgbClr val="1F1F1F"/>
                </a:solidFill>
                <a:effectLst/>
                <a:latin typeface="Source Sans Pro" panose="020B0503030403020204" pitchFamily="34" charset="0"/>
              </a:rPr>
              <a:t> entre los documentos de R </a:t>
            </a:r>
            <a:r>
              <a:rPr lang="es-MX" sz="1100" b="0" i="0" dirty="0" err="1">
                <a:solidFill>
                  <a:srgbClr val="1F1F1F"/>
                </a:solidFill>
                <a:effectLst/>
                <a:latin typeface="Source Sans Pro" panose="020B0503030403020204" pitchFamily="34" charset="0"/>
              </a:rPr>
              <a:t>Markdown</a:t>
            </a:r>
            <a:r>
              <a:rPr lang="es-MX" sz="1100" b="0" i="0" dirty="0">
                <a:solidFill>
                  <a:srgbClr val="1F1F1F"/>
                </a:solidFill>
                <a:effectLst/>
                <a:latin typeface="Source Sans Pro" panose="020B0503030403020204" pitchFamily="34" charset="0"/>
              </a:rPr>
              <a:t>. </a:t>
            </a:r>
          </a:p>
          <a:p>
            <a:pPr algn="l"/>
            <a:r>
              <a:rPr lang="es-MX" sz="1100" b="1" i="0" dirty="0">
                <a:solidFill>
                  <a:srgbClr val="1F1F1F"/>
                </a:solidFill>
                <a:effectLst/>
                <a:latin typeface="unset"/>
              </a:rPr>
              <a:t>Recursos adicionales</a:t>
            </a:r>
            <a:endParaRPr lang="es-MX" sz="1100" b="1" i="0" dirty="0">
              <a:solidFill>
                <a:srgbClr val="1F1F1F"/>
              </a:solidFill>
              <a:effectLst/>
              <a:latin typeface="Source Sans Pro" panose="020B0503030403020204" pitchFamily="34" charset="0"/>
            </a:endParaRPr>
          </a:p>
          <a:p>
            <a:pPr marL="0" indent="0" algn="l">
              <a:buNone/>
            </a:pPr>
            <a:r>
              <a:rPr lang="es-MX" sz="1100" b="0" i="0" dirty="0">
                <a:solidFill>
                  <a:srgbClr val="1F1F1F"/>
                </a:solidFill>
                <a:effectLst/>
                <a:latin typeface="Source Sans Pro" panose="020B0503030403020204" pitchFamily="34" charset="0"/>
              </a:rPr>
              <a:t>Para más información, explora estos recursos adicionales:, </a:t>
            </a:r>
            <a:r>
              <a:rPr lang="es-MX" sz="1100" b="0" i="0" dirty="0">
                <a:solidFill>
                  <a:srgbClr val="1F1F1F"/>
                </a:solidFill>
                <a:effectLst/>
                <a:latin typeface="var(--cds-font-family-source-sans-pro)"/>
              </a:rPr>
              <a:t>Para ver miles de ejemplos de archivos de salida que puedes crear con R </a:t>
            </a:r>
            <a:r>
              <a:rPr lang="es-MX" sz="1100" b="0" i="0" dirty="0" err="1">
                <a:solidFill>
                  <a:srgbClr val="1F1F1F"/>
                </a:solidFill>
                <a:effectLst/>
                <a:latin typeface="var(--cds-font-family-source-sans-pro)"/>
              </a:rPr>
              <a:t>Markdown</a:t>
            </a:r>
            <a:r>
              <a:rPr lang="es-MX" sz="1100" b="0" i="0" dirty="0">
                <a:solidFill>
                  <a:srgbClr val="1F1F1F"/>
                </a:solidFill>
                <a:effectLst/>
                <a:latin typeface="var(--cds-font-family-source-sans-pro)"/>
              </a:rPr>
              <a:t>, consulta la </a:t>
            </a:r>
            <a:r>
              <a:rPr lang="es-MX" sz="1100" b="0" i="0" u="sng" dirty="0">
                <a:solidFill>
                  <a:srgbClr val="1F1F1F"/>
                </a:solidFill>
                <a:effectLst/>
                <a:latin typeface="var(--cds-font-family-source-sans-pro)"/>
                <a:hlinkClick r:id="rId11"/>
              </a:rPr>
              <a:t> galería de R </a:t>
            </a:r>
            <a:r>
              <a:rPr lang="es-MX" sz="1100" b="0" i="0" u="sng" dirty="0" err="1">
                <a:solidFill>
                  <a:srgbClr val="1F1F1F"/>
                </a:solidFill>
                <a:effectLst/>
                <a:latin typeface="var(--cds-font-family-source-sans-pro)"/>
                <a:hlinkClick r:id="rId11"/>
              </a:rPr>
              <a:t>Markdown</a:t>
            </a:r>
            <a:r>
              <a:rPr lang="es-MX" sz="1100" b="0" i="0" dirty="0">
                <a:solidFill>
                  <a:srgbClr val="1F1F1F"/>
                </a:solidFill>
                <a:effectLst/>
                <a:latin typeface="var(--cds-font-family-source-sans-pro)"/>
              </a:rPr>
              <a:t> de </a:t>
            </a:r>
            <a:r>
              <a:rPr lang="es-MX" sz="1100" b="0" i="0" dirty="0" err="1">
                <a:solidFill>
                  <a:srgbClr val="1F1F1F"/>
                </a:solidFill>
                <a:effectLst/>
                <a:latin typeface="var(--cds-font-family-source-sans-pro)"/>
              </a:rPr>
              <a:t>RStudio</a:t>
            </a:r>
            <a:r>
              <a:rPr lang="es-MX" sz="1100" b="0" i="0" dirty="0">
                <a:solidFill>
                  <a:srgbClr val="1F1F1F"/>
                </a:solidFill>
                <a:effectLst/>
                <a:latin typeface="var(--cds-font-family-source-sans-pro)"/>
              </a:rPr>
              <a:t>. </a:t>
            </a:r>
          </a:p>
          <a:p>
            <a:pPr algn="l">
              <a:buFont typeface="Arial" panose="020B0604020202020204" pitchFamily="34" charset="0"/>
              <a:buChar char="•"/>
            </a:pPr>
            <a:r>
              <a:rPr lang="es-MX" sz="1100" b="0" i="0" dirty="0">
                <a:solidFill>
                  <a:srgbClr val="1F1F1F"/>
                </a:solidFill>
                <a:effectLst/>
                <a:latin typeface="var(--cds-font-family-source-sans-pro)"/>
              </a:rPr>
              <a:t>El capítulo llamado</a:t>
            </a:r>
            <a:r>
              <a:rPr lang="es-MX" sz="1100" b="0" i="0" u="sng" dirty="0">
                <a:solidFill>
                  <a:srgbClr val="1F1F1F"/>
                </a:solidFill>
                <a:effectLst/>
                <a:latin typeface="var(--cds-font-family-source-sans-pro)"/>
                <a:hlinkClick r:id="rId12"/>
              </a:rPr>
              <a:t> Formatos de R </a:t>
            </a:r>
            <a:r>
              <a:rPr lang="es-MX" sz="1100" b="0" i="0" u="sng" dirty="0" err="1">
                <a:solidFill>
                  <a:srgbClr val="1F1F1F"/>
                </a:solidFill>
                <a:effectLst/>
                <a:latin typeface="var(--cds-font-family-source-sans-pro)"/>
                <a:hlinkClick r:id="rId12"/>
              </a:rPr>
              <a:t>Markdown</a:t>
            </a:r>
            <a:r>
              <a:rPr lang="es-MX" sz="1100" b="0" i="0" dirty="0">
                <a:solidFill>
                  <a:srgbClr val="1F1F1F"/>
                </a:solidFill>
                <a:effectLst/>
                <a:latin typeface="var(--cds-font-family-source-sans-pro)"/>
              </a:rPr>
              <a:t> en el libro </a:t>
            </a:r>
            <a:r>
              <a:rPr lang="es-MX" sz="1100" b="0" i="1" dirty="0">
                <a:solidFill>
                  <a:srgbClr val="1F1F1F"/>
                </a:solidFill>
                <a:effectLst/>
                <a:latin typeface="var(--cds-font-family-source-sans-pro)"/>
              </a:rPr>
              <a:t>R para Ciencia de Datos</a:t>
            </a:r>
            <a:r>
              <a:rPr lang="es-MX" sz="1100" b="0" i="0" dirty="0">
                <a:solidFill>
                  <a:srgbClr val="1F1F1F"/>
                </a:solidFill>
                <a:effectLst/>
                <a:latin typeface="var(--cds-font-family-source-sans-pro)"/>
              </a:rPr>
              <a:t> te brinda más información sobre los archivos de salida que presentamos en esta lectura. Esta lectura se redactó a partir de información de ese libro. </a:t>
            </a:r>
            <a:endParaRPr lang="es-MX" sz="1100" b="0" i="0" dirty="0">
              <a:solidFill>
                <a:srgbClr val="1F1F1F"/>
              </a:solidFill>
              <a:effectLst/>
              <a:latin typeface="Source Sans Pro" panose="020B0503030403020204" pitchFamily="34" charset="0"/>
            </a:endParaRPr>
          </a:p>
          <a:p>
            <a:pPr marL="0" indent="0">
              <a:buNone/>
            </a:pPr>
            <a:endParaRPr lang="es-MX" sz="1600" dirty="0"/>
          </a:p>
        </p:txBody>
      </p:sp>
    </p:spTree>
    <p:extLst>
      <p:ext uri="{BB962C8B-B14F-4D97-AF65-F5344CB8AC3E}">
        <p14:creationId xmlns:p14="http://schemas.microsoft.com/office/powerpoint/2010/main" val="36256089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73073-D525-1453-C2E7-A4254A9C7E58}"/>
            </a:ext>
          </a:extLst>
        </p:cNvPr>
        <p:cNvGrpSpPr/>
        <p:nvPr/>
      </p:nvGrpSpPr>
      <p:grpSpPr>
        <a:xfrm>
          <a:off x="0" y="0"/>
          <a:ext cx="0" cy="0"/>
          <a:chOff x="0" y="0"/>
          <a:chExt cx="0" cy="0"/>
        </a:xfrm>
      </p:grpSpPr>
      <p:pic>
        <p:nvPicPr>
          <p:cNvPr id="10" name="Imagen 9">
            <a:extLst>
              <a:ext uri="{FF2B5EF4-FFF2-40B4-BE49-F238E27FC236}">
                <a16:creationId xmlns:a16="http://schemas.microsoft.com/office/drawing/2014/main" id="{5CD16139-C90D-37AB-1ABF-28E6A4B29B8F}"/>
              </a:ext>
            </a:extLst>
          </p:cNvPr>
          <p:cNvPicPr>
            <a:picLocks noChangeAspect="1"/>
          </p:cNvPicPr>
          <p:nvPr/>
        </p:nvPicPr>
        <p:blipFill>
          <a:blip r:embed="rId2"/>
          <a:stretch>
            <a:fillRect/>
          </a:stretch>
        </p:blipFill>
        <p:spPr>
          <a:xfrm>
            <a:off x="692855" y="433483"/>
            <a:ext cx="5565374" cy="1382577"/>
          </a:xfrm>
          <a:prstGeom prst="rect">
            <a:avLst/>
          </a:prstGeom>
        </p:spPr>
      </p:pic>
      <p:sp>
        <p:nvSpPr>
          <p:cNvPr id="4" name="CuadroTexto 3">
            <a:extLst>
              <a:ext uri="{FF2B5EF4-FFF2-40B4-BE49-F238E27FC236}">
                <a16:creationId xmlns:a16="http://schemas.microsoft.com/office/drawing/2014/main" id="{56B28E22-CCD6-982E-AC36-8CCD9E1CADE8}"/>
              </a:ext>
            </a:extLst>
          </p:cNvPr>
          <p:cNvSpPr txBox="1"/>
          <p:nvPr/>
        </p:nvSpPr>
        <p:spPr>
          <a:xfrm>
            <a:off x="592124" y="2392644"/>
            <a:ext cx="6373452" cy="4031873"/>
          </a:xfrm>
          <a:prstGeom prst="rect">
            <a:avLst/>
          </a:prstGeom>
          <a:noFill/>
        </p:spPr>
        <p:txBody>
          <a:bodyPr wrap="square" rtlCol="0">
            <a:spAutoFit/>
          </a:bodyPr>
          <a:lstStyle/>
          <a:p>
            <a:pPr algn="l"/>
            <a:r>
              <a:rPr lang="es-MX" sz="1600" b="0" i="0" dirty="0">
                <a:solidFill>
                  <a:srgbClr val="0F1114"/>
                </a:solidFill>
                <a:effectLst/>
                <a:latin typeface="Source Sans Pro" panose="020B0503030403020204" pitchFamily="34" charset="0"/>
              </a:rPr>
              <a:t>Muchas plantillas personalizadas en los paquetes de R tienen estructuras similares, es decir, incluyen un encabezado YAML, bloques de códigos y encabezados de texto.</a:t>
            </a:r>
          </a:p>
          <a:p>
            <a:pPr algn="l"/>
            <a:r>
              <a:rPr lang="es-MX" sz="1600" b="1" i="0" dirty="0">
                <a:solidFill>
                  <a:srgbClr val="0F1114"/>
                </a:solidFill>
                <a:effectLst/>
                <a:latin typeface="inherit"/>
              </a:rPr>
              <a:t>Paquetes de R con plantillas</a:t>
            </a:r>
          </a:p>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Algunos de los paquetes más populares con plantillas para R </a:t>
            </a:r>
            <a:r>
              <a:rPr lang="es-MX" sz="1600" b="0" i="0" dirty="0" err="1">
                <a:solidFill>
                  <a:srgbClr val="0F1114"/>
                </a:solidFill>
                <a:effectLst/>
                <a:latin typeface="Source Sans Pro" panose="020B0503030403020204" pitchFamily="34" charset="0"/>
              </a:rPr>
              <a:t>Markdown</a:t>
            </a:r>
            <a:r>
              <a:rPr lang="es-MX" sz="1600" b="0" i="0" dirty="0">
                <a:solidFill>
                  <a:srgbClr val="0F1114"/>
                </a:solidFill>
                <a:effectLst/>
                <a:latin typeface="Source Sans Pro" panose="020B0503030403020204" pitchFamily="34" charset="0"/>
              </a:rPr>
              <a:t> incluyen los siguientes:</a:t>
            </a:r>
          </a:p>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El paquete </a:t>
            </a:r>
            <a:r>
              <a:rPr lang="es-MX" sz="1600" b="1" i="0" u="sng" dirty="0">
                <a:solidFill>
                  <a:srgbClr val="0F1114"/>
                </a:solidFill>
                <a:effectLst/>
                <a:latin typeface="inherit"/>
                <a:hlinkClick r:id="rId3"/>
              </a:rPr>
              <a:t>vitae</a:t>
            </a:r>
            <a:r>
              <a:rPr lang="es-MX" sz="1600" b="0" i="0" dirty="0">
                <a:solidFill>
                  <a:srgbClr val="0F1114"/>
                </a:solidFill>
                <a:effectLst/>
                <a:latin typeface="Source Sans Pro" panose="020B0503030403020204" pitchFamily="34" charset="0"/>
              </a:rPr>
              <a:t> contiene plantillas para crear y actualizar el currículum vitae (CV)</a:t>
            </a:r>
          </a:p>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El paquete </a:t>
            </a:r>
            <a:r>
              <a:rPr lang="es-MX" sz="1600" b="1" i="0" u="sng" dirty="0" err="1">
                <a:solidFill>
                  <a:srgbClr val="0F1114"/>
                </a:solidFill>
                <a:effectLst/>
                <a:latin typeface="inherit"/>
                <a:hlinkClick r:id="rId4"/>
              </a:rPr>
              <a:t>rticles</a:t>
            </a:r>
            <a:r>
              <a:rPr lang="es-MX" sz="1600" b="0" i="0" dirty="0">
                <a:solidFill>
                  <a:srgbClr val="0F1114"/>
                </a:solidFill>
                <a:effectLst/>
                <a:latin typeface="Source Sans Pro" panose="020B0503030403020204" pitchFamily="34" charset="0"/>
              </a:rPr>
              <a:t> provee plantillas para distintas revistas y editoriales</a:t>
            </a:r>
          </a:p>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El paquete </a:t>
            </a:r>
            <a:r>
              <a:rPr lang="es-MX" sz="1600" b="1" i="0" u="sng" dirty="0" err="1">
                <a:solidFill>
                  <a:srgbClr val="0F1114"/>
                </a:solidFill>
                <a:effectLst/>
                <a:latin typeface="inherit"/>
                <a:hlinkClick r:id="rId5"/>
              </a:rPr>
              <a:t>learnr</a:t>
            </a:r>
            <a:r>
              <a:rPr lang="es-MX" sz="1600" b="0" i="0" dirty="0">
                <a:solidFill>
                  <a:srgbClr val="0F1114"/>
                </a:solidFill>
                <a:effectLst/>
                <a:latin typeface="Source Sans Pro" panose="020B0503030403020204" pitchFamily="34" charset="0"/>
              </a:rPr>
              <a:t> permite que conviertas cualquier documento de R </a:t>
            </a:r>
            <a:r>
              <a:rPr lang="es-MX" sz="1600" b="0" i="0" dirty="0" err="1">
                <a:solidFill>
                  <a:srgbClr val="0F1114"/>
                </a:solidFill>
                <a:effectLst/>
                <a:latin typeface="Source Sans Pro" panose="020B0503030403020204" pitchFamily="34" charset="0"/>
              </a:rPr>
              <a:t>Markdown</a:t>
            </a:r>
            <a:r>
              <a:rPr lang="es-MX" sz="1600" b="0" i="0" dirty="0">
                <a:solidFill>
                  <a:srgbClr val="0F1114"/>
                </a:solidFill>
                <a:effectLst/>
                <a:latin typeface="Source Sans Pro" panose="020B0503030403020204" pitchFamily="34" charset="0"/>
              </a:rPr>
              <a:t> en un tutorial interactivo sin problemas</a:t>
            </a:r>
          </a:p>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El paquete </a:t>
            </a:r>
            <a:r>
              <a:rPr lang="es-MX" sz="1600" b="1" i="0" u="sng" dirty="0" err="1">
                <a:solidFill>
                  <a:srgbClr val="0F1114"/>
                </a:solidFill>
                <a:effectLst/>
                <a:latin typeface="inherit"/>
                <a:hlinkClick r:id="rId6"/>
              </a:rPr>
              <a:t>bookdown</a:t>
            </a:r>
            <a:r>
              <a:rPr lang="es-MX" sz="1600" b="0" i="0" dirty="0">
                <a:solidFill>
                  <a:srgbClr val="0F1114"/>
                </a:solidFill>
                <a:effectLst/>
                <a:latin typeface="Source Sans Pro" panose="020B0503030403020204" pitchFamily="34" charset="0"/>
              </a:rPr>
              <a:t> agiliza la escritura de libros y artículos detallados</a:t>
            </a:r>
          </a:p>
          <a:p>
            <a:pPr marL="285750" indent="-285750" algn="l">
              <a:buFont typeface="Arial" panose="020B0604020202020204" pitchFamily="34" charset="0"/>
              <a:buChar char="•"/>
            </a:pPr>
            <a:r>
              <a:rPr lang="es-MX" sz="1600" b="0" i="0" dirty="0">
                <a:solidFill>
                  <a:srgbClr val="0F1114"/>
                </a:solidFill>
                <a:effectLst/>
                <a:latin typeface="Source Sans Pro" panose="020B0503030403020204" pitchFamily="34" charset="0"/>
              </a:rPr>
              <a:t>El paquete </a:t>
            </a:r>
            <a:r>
              <a:rPr lang="es-MX" sz="1600" b="1" i="0" u="sng" dirty="0" err="1">
                <a:solidFill>
                  <a:srgbClr val="0F1114"/>
                </a:solidFill>
                <a:effectLst/>
                <a:latin typeface="inherit"/>
                <a:hlinkClick r:id="rId7"/>
              </a:rPr>
              <a:t>flexdashboard</a:t>
            </a:r>
            <a:r>
              <a:rPr lang="es-MX" sz="1600" b="0" i="0" dirty="0">
                <a:solidFill>
                  <a:srgbClr val="0F1114"/>
                </a:solidFill>
                <a:effectLst/>
                <a:latin typeface="Source Sans Pro" panose="020B0503030403020204" pitchFamily="34" charset="0"/>
              </a:rPr>
              <a:t> te permite publicar varias visualizaciones de datos relacionados en un solo panel</a:t>
            </a:r>
          </a:p>
          <a:p>
            <a:pPr algn="l"/>
            <a:endParaRPr lang="es-MX" sz="1600" b="0" i="0" dirty="0">
              <a:solidFill>
                <a:srgbClr val="0F1114"/>
              </a:solidFill>
              <a:effectLst/>
              <a:latin typeface="Source Sans Pro" panose="020B0503030403020204" pitchFamily="34" charset="0"/>
            </a:endParaRPr>
          </a:p>
        </p:txBody>
      </p:sp>
      <p:pic>
        <p:nvPicPr>
          <p:cNvPr id="2052" name="Picture 4">
            <a:extLst>
              <a:ext uri="{FF2B5EF4-FFF2-40B4-BE49-F238E27FC236}">
                <a16:creationId xmlns:a16="http://schemas.microsoft.com/office/drawing/2014/main" id="{07EEEB90-4BC4-E8F5-933A-6A9A22E46B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84819" y="1010580"/>
            <a:ext cx="4622820" cy="413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4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F0175-1E6A-13CD-18BF-1985E68494D6}"/>
            </a:ext>
          </a:extLst>
        </p:cNvPr>
        <p:cNvGrpSpPr/>
        <p:nvPr/>
      </p:nvGrpSpPr>
      <p:grpSpPr>
        <a:xfrm>
          <a:off x="0" y="0"/>
          <a:ext cx="0" cy="0"/>
          <a:chOff x="0" y="0"/>
          <a:chExt cx="0" cy="0"/>
        </a:xfrm>
      </p:grpSpPr>
      <p:sp>
        <p:nvSpPr>
          <p:cNvPr id="2" name="CuadroTexto 1">
            <a:extLst>
              <a:ext uri="{FF2B5EF4-FFF2-40B4-BE49-F238E27FC236}">
                <a16:creationId xmlns:a16="http://schemas.microsoft.com/office/drawing/2014/main" id="{359E38DC-2DF8-6B1D-FFEA-A4B25EDD2437}"/>
              </a:ext>
            </a:extLst>
          </p:cNvPr>
          <p:cNvSpPr txBox="1"/>
          <p:nvPr/>
        </p:nvSpPr>
        <p:spPr>
          <a:xfrm>
            <a:off x="627603" y="305068"/>
            <a:ext cx="3984739" cy="6247864"/>
          </a:xfrm>
          <a:prstGeom prst="rect">
            <a:avLst/>
          </a:prstGeom>
          <a:noFill/>
        </p:spPr>
        <p:txBody>
          <a:bodyPr wrap="square" rtlCol="0">
            <a:spAutoFit/>
          </a:bodyPr>
          <a:lstStyle/>
          <a:p>
            <a:r>
              <a:rPr lang="es-MX" sz="2000" b="0" i="0" dirty="0">
                <a:solidFill>
                  <a:srgbClr val="1F1F1F"/>
                </a:solidFill>
                <a:effectLst/>
                <a:latin typeface="Source Sans Pro" panose="020B0503030403020204" pitchFamily="34" charset="0"/>
              </a:rPr>
              <a:t>Un marco de datos es un conjunto de columnas, como una hoja de cálculo o una tabla SQL. Los </a:t>
            </a:r>
            <a:r>
              <a:rPr lang="es-MX" sz="2000" b="0" i="0" dirty="0" err="1">
                <a:solidFill>
                  <a:srgbClr val="1F1F1F"/>
                </a:solidFill>
                <a:effectLst/>
                <a:latin typeface="Source Sans Pro" panose="020B0503030403020204" pitchFamily="34" charset="0"/>
              </a:rPr>
              <a:t>tibbles</a:t>
            </a:r>
            <a:r>
              <a:rPr lang="es-MX" sz="2000" b="0" i="0" dirty="0">
                <a:solidFill>
                  <a:srgbClr val="1F1F1F"/>
                </a:solidFill>
                <a:effectLst/>
                <a:latin typeface="Source Sans Pro" panose="020B0503030403020204" pitchFamily="34" charset="0"/>
              </a:rPr>
              <a:t> son como marcos de datos simplificados que se configuran automáticamente para mostrar solo las 10 primeras filas de un conjunto de datos, y solo tantas columnas como puedan caber en la pantalla. Son muy útiles cuando estás trabajando con grandes conjuntos de datos. A diferencia de los marcos de datos, los </a:t>
            </a:r>
            <a:r>
              <a:rPr lang="es-MX" sz="2000" b="0" i="0" dirty="0" err="1">
                <a:solidFill>
                  <a:srgbClr val="1F1F1F"/>
                </a:solidFill>
                <a:effectLst/>
                <a:latin typeface="Source Sans Pro" panose="020B0503030403020204" pitchFamily="34" charset="0"/>
              </a:rPr>
              <a:t>tibbles</a:t>
            </a:r>
            <a:r>
              <a:rPr lang="es-MX" sz="2000" b="0" i="0" dirty="0">
                <a:solidFill>
                  <a:srgbClr val="1F1F1F"/>
                </a:solidFill>
                <a:effectLst/>
                <a:latin typeface="Source Sans Pro" panose="020B0503030403020204" pitchFamily="34" charset="0"/>
              </a:rPr>
              <a:t> nunca cambian los nombres de las variables, ni los tipos de datos de las entradas. En general, puedes hacer más cambios en los marcos de datos básicos, pero los </a:t>
            </a:r>
            <a:r>
              <a:rPr lang="es-MX" sz="2000" b="0" i="0" dirty="0" err="1">
                <a:solidFill>
                  <a:srgbClr val="1F1F1F"/>
                </a:solidFill>
                <a:effectLst/>
                <a:latin typeface="Source Sans Pro" panose="020B0503030403020204" pitchFamily="34" charset="0"/>
              </a:rPr>
              <a:t>tibbles</a:t>
            </a:r>
            <a:r>
              <a:rPr lang="es-MX" sz="2000" b="0" i="0" dirty="0">
                <a:solidFill>
                  <a:srgbClr val="1F1F1F"/>
                </a:solidFill>
                <a:effectLst/>
                <a:latin typeface="Source Sans Pro" panose="020B0503030403020204" pitchFamily="34" charset="0"/>
              </a:rPr>
              <a:t> son más fáciles de usar. El paquete </a:t>
            </a:r>
            <a:r>
              <a:rPr lang="es-MX" sz="2000" b="0" i="0" dirty="0" err="1">
                <a:solidFill>
                  <a:srgbClr val="1F1F1F"/>
                </a:solidFill>
                <a:effectLst/>
                <a:latin typeface="Source Sans Pro" panose="020B0503030403020204" pitchFamily="34" charset="0"/>
              </a:rPr>
              <a:t>tibble</a:t>
            </a:r>
            <a:r>
              <a:rPr lang="es-MX" sz="2000" b="0" i="0" dirty="0">
                <a:solidFill>
                  <a:srgbClr val="1F1F1F"/>
                </a:solidFill>
                <a:effectLst/>
                <a:latin typeface="Source Sans Pro" panose="020B0503030403020204" pitchFamily="34" charset="0"/>
              </a:rPr>
              <a:t> forma parte d</a:t>
            </a:r>
            <a:endParaRPr lang="es-MX" sz="2000" dirty="0"/>
          </a:p>
        </p:txBody>
      </p:sp>
      <p:sp>
        <p:nvSpPr>
          <p:cNvPr id="3" name="CuadroTexto 2">
            <a:extLst>
              <a:ext uri="{FF2B5EF4-FFF2-40B4-BE49-F238E27FC236}">
                <a16:creationId xmlns:a16="http://schemas.microsoft.com/office/drawing/2014/main" id="{34C73DEC-A04F-25FC-30E2-F207AB96C32B}"/>
              </a:ext>
            </a:extLst>
          </p:cNvPr>
          <p:cNvSpPr txBox="1"/>
          <p:nvPr/>
        </p:nvSpPr>
        <p:spPr>
          <a:xfrm>
            <a:off x="6710082" y="672353"/>
            <a:ext cx="3711389" cy="5632311"/>
          </a:xfrm>
          <a:prstGeom prst="rect">
            <a:avLst/>
          </a:prstGeom>
          <a:noFill/>
        </p:spPr>
        <p:txBody>
          <a:bodyPr wrap="square" rtlCol="0">
            <a:spAutoFit/>
          </a:bodyPr>
          <a:lstStyle/>
          <a:p>
            <a:r>
              <a:rPr lang="es-MX" b="0" i="0" dirty="0">
                <a:solidFill>
                  <a:srgbClr val="1F1F1F"/>
                </a:solidFill>
                <a:effectLst/>
                <a:latin typeface="Source Sans Pro" panose="020B0503030403020204" pitchFamily="34" charset="0"/>
              </a:rPr>
              <a:t>Puedes crear un </a:t>
            </a:r>
            <a:r>
              <a:rPr lang="es-MX" b="0" i="0" dirty="0" err="1">
                <a:solidFill>
                  <a:srgbClr val="1F1F1F"/>
                </a:solidFill>
                <a:effectLst/>
                <a:latin typeface="Source Sans Pro" panose="020B0503030403020204" pitchFamily="34" charset="0"/>
              </a:rPr>
              <a:t>tibble</a:t>
            </a:r>
            <a:r>
              <a:rPr lang="es-MX" b="0" i="0" dirty="0">
                <a:solidFill>
                  <a:srgbClr val="1F1F1F"/>
                </a:solidFill>
                <a:effectLst/>
                <a:latin typeface="Source Sans Pro" panose="020B0503030403020204" pitchFamily="34" charset="0"/>
              </a:rPr>
              <a:t> a partir de datos existentes con la función </a:t>
            </a:r>
            <a:r>
              <a:rPr lang="es-MX" b="1" i="0" dirty="0" err="1">
                <a:solidFill>
                  <a:srgbClr val="1F1F1F"/>
                </a:solidFill>
                <a:effectLst/>
                <a:latin typeface="unset"/>
              </a:rPr>
              <a:t>as_tibble</a:t>
            </a:r>
            <a:r>
              <a:rPr lang="es-MX" b="1" i="0" dirty="0">
                <a:solidFill>
                  <a:srgbClr val="1F1F1F"/>
                </a:solidFill>
                <a:effectLst/>
                <a:latin typeface="unset"/>
              </a:rPr>
              <a:t>()</a:t>
            </a:r>
            <a:r>
              <a:rPr lang="es-MX" b="0" i="0" dirty="0">
                <a:solidFill>
                  <a:srgbClr val="1F1F1F"/>
                </a:solidFill>
                <a:effectLst/>
                <a:latin typeface="Source Sans Pro" panose="020B0503030403020204" pitchFamily="34" charset="0"/>
              </a:rPr>
              <a:t>. </a:t>
            </a:r>
          </a:p>
          <a:p>
            <a:endParaRPr lang="es-MX" dirty="0">
              <a:solidFill>
                <a:srgbClr val="1F1F1F"/>
              </a:solidFill>
              <a:latin typeface="Source Sans Pro" panose="020B0503030403020204" pitchFamily="34" charset="0"/>
            </a:endParaRPr>
          </a:p>
          <a:p>
            <a:endParaRPr lang="es-MX" dirty="0">
              <a:solidFill>
                <a:srgbClr val="1F1F1F"/>
              </a:solidFill>
              <a:latin typeface="Source Sans Pro" panose="020B0503030403020204" pitchFamily="34" charset="0"/>
            </a:endParaRPr>
          </a:p>
          <a:p>
            <a:pPr algn="l">
              <a:buFont typeface="Arial" panose="020B0604020202020204" pitchFamily="34" charset="0"/>
              <a:buChar char="•"/>
            </a:pPr>
            <a:r>
              <a:rPr lang="es-MX" b="0" i="0" dirty="0">
                <a:solidFill>
                  <a:srgbClr val="1F1F1F"/>
                </a:solidFill>
                <a:effectLst/>
                <a:latin typeface="var(--cds-font-family-source-sans-pro)"/>
              </a:rPr>
              <a:t>La entrada para </a:t>
            </a:r>
            <a:r>
              <a:rPr lang="es-MX" b="0" i="0" u="sng" dirty="0">
                <a:solidFill>
                  <a:srgbClr val="1F1F1F"/>
                </a:solidFill>
                <a:effectLst/>
                <a:latin typeface="var(--cds-font-family-source-sans-pro)"/>
                <a:hlinkClick r:id="rId2"/>
              </a:rPr>
              <a:t> </a:t>
            </a:r>
            <a:r>
              <a:rPr lang="es-MX" b="0" i="0" u="sng" dirty="0" err="1">
                <a:solidFill>
                  <a:srgbClr val="1F1F1F"/>
                </a:solidFill>
                <a:effectLst/>
                <a:latin typeface="var(--cds-font-family-source-sans-pro)"/>
                <a:hlinkClick r:id="rId2"/>
              </a:rPr>
              <a:t>Tibble</a:t>
            </a:r>
            <a:r>
              <a:rPr lang="es-MX" b="0" i="0" dirty="0">
                <a:solidFill>
                  <a:srgbClr val="1F1F1F"/>
                </a:solidFill>
                <a:effectLst/>
                <a:latin typeface="var(--cds-font-family-source-sans-pro)"/>
              </a:rPr>
              <a:t> en la documentación de </a:t>
            </a:r>
            <a:r>
              <a:rPr lang="es-MX" b="0" i="0" dirty="0" err="1">
                <a:solidFill>
                  <a:srgbClr val="1F1F1F"/>
                </a:solidFill>
                <a:effectLst/>
                <a:latin typeface="var(--cds-font-family-source-sans-pro)"/>
              </a:rPr>
              <a:t>tidyverse</a:t>
            </a:r>
            <a:r>
              <a:rPr lang="es-MX" b="0" i="0" dirty="0">
                <a:solidFill>
                  <a:srgbClr val="1F1F1F"/>
                </a:solidFill>
                <a:effectLst/>
                <a:latin typeface="var(--cds-font-family-source-sans-pro)"/>
              </a:rPr>
              <a:t> resume qué es un </a:t>
            </a:r>
            <a:r>
              <a:rPr lang="es-MX" b="0" i="0" dirty="0" err="1">
                <a:solidFill>
                  <a:srgbClr val="1F1F1F"/>
                </a:solidFill>
                <a:effectLst/>
                <a:latin typeface="var(--cds-font-family-source-sans-pro)"/>
              </a:rPr>
              <a:t>tibble</a:t>
            </a:r>
            <a:r>
              <a:rPr lang="es-MX" b="0" i="0" dirty="0">
                <a:solidFill>
                  <a:srgbClr val="1F1F1F"/>
                </a:solidFill>
                <a:effectLst/>
                <a:latin typeface="var(--cds-font-family-source-sans-pro)"/>
              </a:rPr>
              <a:t> y cómo funciona en código R. Si quieres un resumen rápido de lo esencial, este es el lugar adonde debes ir. </a:t>
            </a:r>
          </a:p>
          <a:p>
            <a:pPr algn="l">
              <a:buFont typeface="Arial" panose="020B0604020202020204" pitchFamily="34" charset="0"/>
              <a:buChar char="•"/>
            </a:pPr>
            <a:r>
              <a:rPr lang="es-MX" b="0" i="0" dirty="0">
                <a:solidFill>
                  <a:srgbClr val="1F1F1F"/>
                </a:solidFill>
                <a:effectLst/>
                <a:latin typeface="var(--cds-font-family-source-sans-pro)"/>
              </a:rPr>
              <a:t>El capítulo </a:t>
            </a:r>
            <a:r>
              <a:rPr lang="es-MX" b="0" i="0" u="sng" dirty="0">
                <a:solidFill>
                  <a:srgbClr val="1F1F1F"/>
                </a:solidFill>
                <a:effectLst/>
                <a:latin typeface="var(--cds-font-family-source-sans-pro)"/>
                <a:hlinkClick r:id="rId3"/>
              </a:rPr>
              <a:t> </a:t>
            </a:r>
            <a:r>
              <a:rPr lang="es-MX" b="0" i="0" u="sng" dirty="0" err="1">
                <a:solidFill>
                  <a:srgbClr val="1F1F1F"/>
                </a:solidFill>
                <a:effectLst/>
                <a:latin typeface="var(--cds-font-family-source-sans-pro)"/>
                <a:hlinkClick r:id="rId3"/>
              </a:rPr>
              <a:t>Tidy</a:t>
            </a:r>
            <a:r>
              <a:rPr lang="es-MX" b="0" i="0" dirty="0">
                <a:solidFill>
                  <a:srgbClr val="1F1F1F"/>
                </a:solidFill>
                <a:effectLst/>
                <a:latin typeface="var(--cds-font-family-source-sans-pro)"/>
              </a:rPr>
              <a:t> en "A </a:t>
            </a:r>
            <a:r>
              <a:rPr lang="es-MX" b="0" i="0" dirty="0" err="1">
                <a:solidFill>
                  <a:srgbClr val="1F1F1F"/>
                </a:solidFill>
                <a:effectLst/>
                <a:latin typeface="var(--cds-font-family-source-sans-pro)"/>
              </a:rPr>
              <a:t>Tidyverse</a:t>
            </a:r>
            <a:r>
              <a:rPr lang="es-MX" b="0" i="0" dirty="0">
                <a:solidFill>
                  <a:srgbClr val="1F1F1F"/>
                </a:solidFill>
                <a:effectLst/>
                <a:latin typeface="var(--cds-font-family-source-sans-pro)"/>
              </a:rPr>
              <a:t> </a:t>
            </a:r>
            <a:r>
              <a:rPr lang="es-MX" b="0" i="0" dirty="0" err="1">
                <a:solidFill>
                  <a:srgbClr val="1F1F1F"/>
                </a:solidFill>
                <a:effectLst/>
                <a:latin typeface="var(--cds-font-family-source-sans-pro)"/>
              </a:rPr>
              <a:t>Cookbook</a:t>
            </a:r>
            <a:r>
              <a:rPr lang="es-MX" b="0" i="0" dirty="0">
                <a:solidFill>
                  <a:srgbClr val="1F1F1F"/>
                </a:solidFill>
                <a:effectLst/>
                <a:latin typeface="var(--cds-font-family-source-sans-pro)"/>
              </a:rPr>
              <a:t>" es un gran recurso si quieres aprender más sobre cómo trabajar con </a:t>
            </a:r>
            <a:r>
              <a:rPr lang="es-MX" b="0" i="0" dirty="0" err="1">
                <a:solidFill>
                  <a:srgbClr val="1F1F1F"/>
                </a:solidFill>
                <a:effectLst/>
                <a:latin typeface="var(--cds-font-family-source-sans-pro)"/>
              </a:rPr>
              <a:t>tibbles</a:t>
            </a:r>
            <a:r>
              <a:rPr lang="es-MX" b="0" i="0" dirty="0">
                <a:solidFill>
                  <a:srgbClr val="1F1F1F"/>
                </a:solidFill>
                <a:effectLst/>
                <a:latin typeface="var(--cds-font-family-source-sans-pro)"/>
              </a:rPr>
              <a:t> usando el código R. El capítulo explora una variedad de funciones de R que pueden ayudarte a crear y transformar </a:t>
            </a:r>
            <a:r>
              <a:rPr lang="es-MX" b="0" i="0" dirty="0" err="1">
                <a:solidFill>
                  <a:srgbClr val="1F1F1F"/>
                </a:solidFill>
                <a:effectLst/>
                <a:latin typeface="var(--cds-font-family-source-sans-pro)"/>
              </a:rPr>
              <a:t>tibbles</a:t>
            </a:r>
            <a:r>
              <a:rPr lang="es-MX" b="0" i="0" dirty="0">
                <a:solidFill>
                  <a:srgbClr val="1F1F1F"/>
                </a:solidFill>
                <a:effectLst/>
                <a:latin typeface="var(--cds-font-family-source-sans-pro)"/>
              </a:rPr>
              <a:t> para organizar y ordenar tus datos. </a:t>
            </a:r>
          </a:p>
          <a:p>
            <a:endParaRPr lang="es-MX" dirty="0"/>
          </a:p>
        </p:txBody>
      </p:sp>
    </p:spTree>
    <p:extLst>
      <p:ext uri="{BB962C8B-B14F-4D97-AF65-F5344CB8AC3E}">
        <p14:creationId xmlns:p14="http://schemas.microsoft.com/office/powerpoint/2010/main" val="1224153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7BEFA8CB-93B1-110C-07A6-2C34677B41C1}"/>
              </a:ext>
            </a:extLst>
          </p:cNvPr>
          <p:cNvPicPr>
            <a:picLocks noChangeAspect="1"/>
          </p:cNvPicPr>
          <p:nvPr/>
        </p:nvPicPr>
        <p:blipFill>
          <a:blip r:embed="rId2"/>
          <a:stretch>
            <a:fillRect/>
          </a:stretch>
        </p:blipFill>
        <p:spPr>
          <a:xfrm>
            <a:off x="1094060" y="1170094"/>
            <a:ext cx="7242891" cy="3569062"/>
          </a:xfrm>
          <a:prstGeom prst="rect">
            <a:avLst/>
          </a:prstGeom>
        </p:spPr>
      </p:pic>
    </p:spTree>
    <p:extLst>
      <p:ext uri="{BB962C8B-B14F-4D97-AF65-F5344CB8AC3E}">
        <p14:creationId xmlns:p14="http://schemas.microsoft.com/office/powerpoint/2010/main" val="383870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2258F2BC-D220-446C-761E-AA01864385C2}"/>
              </a:ext>
            </a:extLst>
          </p:cNvPr>
          <p:cNvSpPr>
            <a:spLocks noGrp="1"/>
          </p:cNvSpPr>
          <p:nvPr>
            <p:ph idx="1"/>
          </p:nvPr>
        </p:nvSpPr>
        <p:spPr>
          <a:xfrm>
            <a:off x="215152" y="193065"/>
            <a:ext cx="11761695" cy="3459069"/>
          </a:xfrm>
        </p:spPr>
        <p:txBody>
          <a:bodyPr>
            <a:normAutofit/>
          </a:bodyPr>
          <a:lstStyle/>
          <a:p>
            <a:pPr marL="0" indent="0" algn="l">
              <a:buNone/>
            </a:pPr>
            <a:r>
              <a:rPr lang="es-MX" sz="2400" b="0" i="0" dirty="0">
                <a:solidFill>
                  <a:srgbClr val="1F1F1F"/>
                </a:solidFill>
                <a:effectLst/>
                <a:latin typeface="var(--cds-font-family-source-sans-pro)"/>
              </a:rPr>
              <a:t>La instalación predeterminada de R viene con un número de conjuntos de datos precargados con los que puedes practicar, muchos recursos y tutoriales en línea utilizan estos conjuntos de datos de muestra para enseñar conceptos de codificación en R. </a:t>
            </a:r>
          </a:p>
          <a:p>
            <a:pPr marL="0" indent="0" algn="l">
              <a:buNone/>
            </a:pPr>
            <a:r>
              <a:rPr lang="es-MX" sz="2400" b="0" i="0" dirty="0">
                <a:solidFill>
                  <a:srgbClr val="1F1F1F"/>
                </a:solidFill>
                <a:effectLst/>
                <a:latin typeface="var(--cds-font-family-source-sans-pro)"/>
              </a:rPr>
              <a:t>Puedes usar la función </a:t>
            </a:r>
            <a:r>
              <a:rPr lang="es-MX" sz="2400" b="1" i="0" dirty="0">
                <a:solidFill>
                  <a:srgbClr val="1F1F1F"/>
                </a:solidFill>
                <a:effectLst/>
                <a:latin typeface="unset"/>
              </a:rPr>
              <a:t>data()</a:t>
            </a:r>
            <a:r>
              <a:rPr lang="es-MX" sz="2400" b="0" i="0" dirty="0">
                <a:solidFill>
                  <a:srgbClr val="1F1F1F"/>
                </a:solidFill>
                <a:effectLst/>
                <a:latin typeface="var(--cds-font-family-source-sans-pro)"/>
              </a:rPr>
              <a:t> para cargar estos conjuntos de datos en R. Si ejecutas la función data sin un argumento, R mostrará una lista de los conjuntos de datos disponibles. </a:t>
            </a:r>
          </a:p>
          <a:p>
            <a:pPr algn="l"/>
            <a:r>
              <a:rPr lang="es-MX" sz="2400" b="1" i="0" dirty="0">
                <a:solidFill>
                  <a:srgbClr val="1F1F1F"/>
                </a:solidFill>
                <a:effectLst/>
                <a:latin typeface="Courier"/>
              </a:rPr>
              <a:t>data()</a:t>
            </a:r>
            <a:endParaRPr lang="es-MX" sz="2400" b="0" i="0" dirty="0">
              <a:solidFill>
                <a:srgbClr val="1F1F1F"/>
              </a:solidFill>
              <a:effectLst/>
              <a:latin typeface="var(--cds-font-family-source-sans-pro)"/>
            </a:endParaRPr>
          </a:p>
          <a:p>
            <a:pPr marL="0" indent="0" algn="l">
              <a:buNone/>
            </a:pPr>
            <a:r>
              <a:rPr lang="es-MX" sz="1800" b="0" i="0" dirty="0">
                <a:solidFill>
                  <a:srgbClr val="1F1F1F"/>
                </a:solidFill>
                <a:effectLst/>
                <a:latin typeface="var(--cds-font-family-source-sans-pro)"/>
              </a:rPr>
              <a:t>Incluye la lista de conjuntos de datos precargados del paquete de conjuntos de datos (</a:t>
            </a:r>
            <a:r>
              <a:rPr lang="es-MX" sz="1800" b="0" i="1" dirty="0" err="1">
                <a:solidFill>
                  <a:srgbClr val="1F1F1F"/>
                </a:solidFill>
                <a:effectLst/>
                <a:latin typeface="var(--cds-font-family-source-sans-pro)"/>
              </a:rPr>
              <a:t>datasets</a:t>
            </a:r>
            <a:r>
              <a:rPr lang="es-MX" sz="1800" b="0" i="0" dirty="0">
                <a:solidFill>
                  <a:srgbClr val="1F1F1F"/>
                </a:solidFill>
                <a:effectLst/>
                <a:latin typeface="var(--cds-font-family-source-sans-pro)"/>
              </a:rPr>
              <a:t>).</a:t>
            </a:r>
          </a:p>
          <a:p>
            <a:pPr marL="0" indent="0" algn="l">
              <a:buNone/>
            </a:pPr>
            <a:endParaRPr lang="es-MX" sz="2400" b="0" i="0" dirty="0">
              <a:solidFill>
                <a:srgbClr val="1F1F1F"/>
              </a:solidFill>
              <a:effectLst/>
              <a:latin typeface="var(--cds-font-family-source-sans-pro)"/>
            </a:endParaRPr>
          </a:p>
          <a:p>
            <a:pPr marL="0" indent="0">
              <a:buNone/>
            </a:pPr>
            <a:endParaRPr lang="es-MX" sz="2400" dirty="0"/>
          </a:p>
        </p:txBody>
      </p:sp>
      <p:pic>
        <p:nvPicPr>
          <p:cNvPr id="1026" name="Picture 2" descr=" Image of the names of preloaded datasets in the RStudio viewer">
            <a:extLst>
              <a:ext uri="{FF2B5EF4-FFF2-40B4-BE49-F238E27FC236}">
                <a16:creationId xmlns:a16="http://schemas.microsoft.com/office/drawing/2014/main" id="{D204CEC4-AF56-586B-7713-C543217150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152" y="2907180"/>
            <a:ext cx="8108576" cy="3950820"/>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contenido 2">
            <a:extLst>
              <a:ext uri="{FF2B5EF4-FFF2-40B4-BE49-F238E27FC236}">
                <a16:creationId xmlns:a16="http://schemas.microsoft.com/office/drawing/2014/main" id="{AE4D22EC-9E5E-E4E2-CEA1-E53A98EB072C}"/>
              </a:ext>
            </a:extLst>
          </p:cNvPr>
          <p:cNvSpPr txBox="1">
            <a:spLocks/>
          </p:cNvSpPr>
          <p:nvPr/>
        </p:nvSpPr>
        <p:spPr>
          <a:xfrm>
            <a:off x="8695764" y="3681761"/>
            <a:ext cx="3083860" cy="172303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MX" sz="2000" dirty="0">
                <a:solidFill>
                  <a:srgbClr val="1F1F1F"/>
                </a:solidFill>
                <a:latin typeface="var(--cds-font-family-source-sans-pro)"/>
              </a:rPr>
              <a:t>Si deseas cargar un conjunto de datos específico, solo tienes que introducir su nombre en el paréntesis de la función data(). Por ejemplo. </a:t>
            </a:r>
          </a:p>
          <a:p>
            <a:r>
              <a:rPr lang="es-MX" sz="2000" b="1" dirty="0">
                <a:solidFill>
                  <a:srgbClr val="1F1F1F"/>
                </a:solidFill>
                <a:latin typeface="Courier"/>
              </a:rPr>
              <a:t>data(</a:t>
            </a:r>
            <a:r>
              <a:rPr lang="es-MX" sz="2000" b="1" dirty="0" err="1">
                <a:solidFill>
                  <a:srgbClr val="1F1F1F"/>
                </a:solidFill>
                <a:latin typeface="Courier"/>
              </a:rPr>
              <a:t>mtcars</a:t>
            </a:r>
            <a:r>
              <a:rPr lang="es-MX" sz="2000" b="1" dirty="0">
                <a:solidFill>
                  <a:srgbClr val="1F1F1F"/>
                </a:solidFill>
                <a:latin typeface="Courier"/>
              </a:rPr>
              <a:t>)</a:t>
            </a:r>
            <a:endParaRPr lang="es-MX" sz="2000" dirty="0"/>
          </a:p>
        </p:txBody>
      </p:sp>
    </p:spTree>
    <p:extLst>
      <p:ext uri="{BB962C8B-B14F-4D97-AF65-F5344CB8AC3E}">
        <p14:creationId xmlns:p14="http://schemas.microsoft.com/office/powerpoint/2010/main" val="2788150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D5018B2-8987-E30D-1EB6-7C52DD74CBE1}"/>
              </a:ext>
            </a:extLst>
          </p:cNvPr>
          <p:cNvSpPr>
            <a:spLocks noGrp="1"/>
          </p:cNvSpPr>
          <p:nvPr>
            <p:ph idx="1"/>
          </p:nvPr>
        </p:nvSpPr>
        <p:spPr>
          <a:xfrm>
            <a:off x="524435" y="333002"/>
            <a:ext cx="10829365" cy="6242610"/>
          </a:xfrm>
        </p:spPr>
        <p:txBody>
          <a:bodyPr>
            <a:noAutofit/>
          </a:bodyPr>
          <a:lstStyle/>
          <a:p>
            <a:pPr marL="0" indent="0" algn="l">
              <a:buNone/>
            </a:pPr>
            <a:r>
              <a:rPr lang="es-MX" sz="2000" b="1" i="0" dirty="0">
                <a:solidFill>
                  <a:srgbClr val="1F1F1F"/>
                </a:solidFill>
                <a:effectLst/>
                <a:latin typeface="unset"/>
              </a:rPr>
              <a:t>			El paquete </a:t>
            </a:r>
            <a:r>
              <a:rPr lang="es-MX" sz="2000" b="1" i="0" dirty="0" err="1">
                <a:solidFill>
                  <a:srgbClr val="1F1F1F"/>
                </a:solidFill>
                <a:effectLst/>
                <a:latin typeface="unset"/>
              </a:rPr>
              <a:t>readr</a:t>
            </a:r>
            <a:endParaRPr lang="es-MX" sz="2000" b="1"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Además de usar los conjuntos de datos integrados de R, también es útil importar datos de otras fuentes para utilizarlos en la práctica o en el análisis. El paquete </a:t>
            </a:r>
            <a:r>
              <a:rPr lang="es-MX" sz="2000" b="0" i="0" dirty="0" err="1">
                <a:solidFill>
                  <a:srgbClr val="1F1F1F"/>
                </a:solidFill>
                <a:effectLst/>
                <a:latin typeface="var(--cds-font-family-source-sans-pro)"/>
              </a:rPr>
              <a:t>readr</a:t>
            </a:r>
            <a:r>
              <a:rPr lang="es-MX" sz="2000" b="0" i="0" dirty="0">
                <a:solidFill>
                  <a:srgbClr val="1F1F1F"/>
                </a:solidFill>
                <a:effectLst/>
                <a:latin typeface="var(--cds-font-family-source-sans-pro)"/>
              </a:rPr>
              <a:t> en R es una excelente herramienta para leer datos rectangulares. Los datos rectangulares son datos que encajan perfectamente en un rectángulo de filas y columnas, en el que cada columna se refiere a una única variable y cada fila a una única observación. </a:t>
            </a:r>
          </a:p>
          <a:p>
            <a:pPr marL="0" indent="0" algn="l">
              <a:buNone/>
            </a:pPr>
            <a:r>
              <a:rPr lang="es-MX" sz="2000" dirty="0">
                <a:solidFill>
                  <a:srgbClr val="1F1F1F"/>
                </a:solidFill>
                <a:latin typeface="var(--cds-font-family-source-sans-pro)"/>
              </a:rPr>
              <a:t>T</a:t>
            </a:r>
            <a:r>
              <a:rPr lang="es-MX" sz="2000" b="0" i="0" dirty="0">
                <a:solidFill>
                  <a:srgbClr val="1F1F1F"/>
                </a:solidFill>
                <a:effectLst/>
                <a:latin typeface="var(--cds-font-family-source-sans-pro)"/>
              </a:rPr>
              <a:t>ipos de archivos que almacenan datos rectangulares:</a:t>
            </a:r>
          </a:p>
          <a:p>
            <a:pPr algn="l">
              <a:spcAft>
                <a:spcPts val="750"/>
              </a:spcAft>
              <a:buFont typeface="Arial" panose="020B0604020202020204" pitchFamily="34" charset="0"/>
              <a:buChar char="•"/>
            </a:pPr>
            <a:r>
              <a:rPr lang="es-MX" sz="2000" b="1" i="0" dirty="0">
                <a:solidFill>
                  <a:srgbClr val="1F1F1F"/>
                </a:solidFill>
                <a:effectLst/>
                <a:latin typeface="unset"/>
              </a:rPr>
              <a:t>.</a:t>
            </a:r>
            <a:r>
              <a:rPr lang="es-MX" sz="2000" b="1" i="0" dirty="0" err="1">
                <a:solidFill>
                  <a:srgbClr val="1F1F1F"/>
                </a:solidFill>
                <a:effectLst/>
                <a:latin typeface="unset"/>
              </a:rPr>
              <a:t>csv</a:t>
            </a:r>
            <a:r>
              <a:rPr lang="es-MX" sz="2000" b="1" i="0" dirty="0">
                <a:solidFill>
                  <a:srgbClr val="1F1F1F"/>
                </a:solidFill>
                <a:effectLst/>
                <a:latin typeface="unset"/>
              </a:rPr>
              <a:t> (valores separados por comas): </a:t>
            </a:r>
            <a:r>
              <a:rPr lang="es-MX" sz="2000" b="0" i="0" dirty="0">
                <a:solidFill>
                  <a:srgbClr val="1F1F1F"/>
                </a:solidFill>
                <a:effectLst/>
                <a:latin typeface="var(--cds-font-family-source-sans-pro)"/>
              </a:rPr>
              <a:t>Un archivo .</a:t>
            </a:r>
            <a:r>
              <a:rPr lang="es-MX" sz="2000" b="0" i="0" dirty="0" err="1">
                <a:solidFill>
                  <a:srgbClr val="1F1F1F"/>
                </a:solidFill>
                <a:effectLst/>
                <a:latin typeface="var(--cds-font-family-source-sans-pro)"/>
              </a:rPr>
              <a:t>csv</a:t>
            </a:r>
            <a:r>
              <a:rPr lang="es-MX" sz="2000" b="0" i="0" dirty="0">
                <a:solidFill>
                  <a:srgbClr val="1F1F1F"/>
                </a:solidFill>
                <a:effectLst/>
                <a:latin typeface="var(--cds-font-family-source-sans-pro)"/>
              </a:rPr>
              <a:t> es un archivo de texto sin formato que contiene una lista de datos. La mayoría de las veces usan comas para separar (o delimitar) los datos, pero a veces utilizan otros caracteres, como el punto y coma. </a:t>
            </a:r>
          </a:p>
          <a:p>
            <a:pPr algn="l">
              <a:spcAft>
                <a:spcPts val="750"/>
              </a:spcAft>
              <a:buFont typeface="Arial" panose="020B0604020202020204" pitchFamily="34" charset="0"/>
              <a:buChar char="•"/>
            </a:pPr>
            <a:r>
              <a:rPr lang="es-MX" sz="2000" b="1" i="0" dirty="0">
                <a:solidFill>
                  <a:srgbClr val="1F1F1F"/>
                </a:solidFill>
                <a:effectLst/>
                <a:latin typeface="unset"/>
              </a:rPr>
              <a:t>.</a:t>
            </a:r>
            <a:r>
              <a:rPr lang="es-MX" sz="2000" b="1" i="0" dirty="0" err="1">
                <a:solidFill>
                  <a:srgbClr val="1F1F1F"/>
                </a:solidFill>
                <a:effectLst/>
                <a:latin typeface="unset"/>
              </a:rPr>
              <a:t>tsv</a:t>
            </a:r>
            <a:r>
              <a:rPr lang="es-MX" sz="2000" b="1" i="0" dirty="0">
                <a:solidFill>
                  <a:srgbClr val="1F1F1F"/>
                </a:solidFill>
                <a:effectLst/>
                <a:latin typeface="unset"/>
              </a:rPr>
              <a:t> (valores separados por tabulaciones): </a:t>
            </a:r>
            <a:r>
              <a:rPr lang="es-MX" sz="2000" b="0" i="0" dirty="0">
                <a:solidFill>
                  <a:srgbClr val="1F1F1F"/>
                </a:solidFill>
                <a:effectLst/>
                <a:latin typeface="var(--cds-font-family-source-sans-pro)"/>
              </a:rPr>
              <a:t>Un archivo .</a:t>
            </a:r>
            <a:r>
              <a:rPr lang="es-MX" sz="2000" b="0" i="0" dirty="0" err="1">
                <a:solidFill>
                  <a:srgbClr val="1F1F1F"/>
                </a:solidFill>
                <a:effectLst/>
                <a:latin typeface="var(--cds-font-family-source-sans-pro)"/>
              </a:rPr>
              <a:t>tsv</a:t>
            </a:r>
            <a:r>
              <a:rPr lang="es-MX" sz="2000" b="0" i="0" dirty="0">
                <a:solidFill>
                  <a:srgbClr val="1F1F1F"/>
                </a:solidFill>
                <a:effectLst/>
                <a:latin typeface="var(--cds-font-family-source-sans-pro)"/>
              </a:rPr>
              <a:t> almacena una tabla de datos en la que las columnas de datos están separadas por tabulaciones. Por ejemplo, una tabla de una base de datos o datos de una hoja de cálculo. </a:t>
            </a:r>
          </a:p>
          <a:p>
            <a:pPr algn="l">
              <a:spcAft>
                <a:spcPts val="750"/>
              </a:spcAft>
              <a:buFont typeface="Arial" panose="020B0604020202020204" pitchFamily="34" charset="0"/>
              <a:buChar char="•"/>
            </a:pPr>
            <a:r>
              <a:rPr lang="es-MX" sz="2000" b="1" i="0" dirty="0">
                <a:solidFill>
                  <a:srgbClr val="1F1F1F"/>
                </a:solidFill>
                <a:effectLst/>
                <a:latin typeface="unset"/>
              </a:rPr>
              <a:t>.</a:t>
            </a:r>
            <a:r>
              <a:rPr lang="es-MX" sz="2000" b="1" i="0" dirty="0" err="1">
                <a:solidFill>
                  <a:srgbClr val="1F1F1F"/>
                </a:solidFill>
                <a:effectLst/>
                <a:latin typeface="unset"/>
              </a:rPr>
              <a:t>fwf</a:t>
            </a:r>
            <a:r>
              <a:rPr lang="es-MX" sz="2000" b="1" i="0" dirty="0">
                <a:solidFill>
                  <a:srgbClr val="1F1F1F"/>
                </a:solidFill>
                <a:effectLst/>
                <a:latin typeface="unset"/>
              </a:rPr>
              <a:t> (archivos de ancho fijo): </a:t>
            </a:r>
            <a:r>
              <a:rPr lang="es-MX" sz="2000" b="0" i="0" dirty="0">
                <a:solidFill>
                  <a:srgbClr val="1F1F1F"/>
                </a:solidFill>
                <a:effectLst/>
                <a:latin typeface="var(--cds-font-family-source-sans-pro)"/>
              </a:rPr>
              <a:t>Un archivo .</a:t>
            </a:r>
            <a:r>
              <a:rPr lang="es-MX" sz="2000" b="0" i="0" dirty="0" err="1">
                <a:solidFill>
                  <a:srgbClr val="1F1F1F"/>
                </a:solidFill>
                <a:effectLst/>
                <a:latin typeface="var(--cds-font-family-source-sans-pro)"/>
              </a:rPr>
              <a:t>fwf</a:t>
            </a:r>
            <a:r>
              <a:rPr lang="es-MX" sz="2000" b="0" i="0" dirty="0">
                <a:solidFill>
                  <a:srgbClr val="1F1F1F"/>
                </a:solidFill>
                <a:effectLst/>
                <a:latin typeface="var(--cds-font-family-source-sans-pro)"/>
              </a:rPr>
              <a:t> tiene un formato específico que permite guardar datos textuales de forma organizada. </a:t>
            </a:r>
          </a:p>
          <a:p>
            <a:pPr algn="l">
              <a:spcAft>
                <a:spcPts val="750"/>
              </a:spcAft>
              <a:buFont typeface="Arial" panose="020B0604020202020204" pitchFamily="34" charset="0"/>
              <a:buChar char="•"/>
            </a:pPr>
            <a:r>
              <a:rPr lang="es-MX" sz="2000" b="1" i="0" dirty="0">
                <a:solidFill>
                  <a:srgbClr val="1F1F1F"/>
                </a:solidFill>
                <a:effectLst/>
                <a:latin typeface="unset"/>
              </a:rPr>
              <a:t>.log: </a:t>
            </a:r>
            <a:r>
              <a:rPr lang="es-MX" sz="2000" b="0" i="0" dirty="0">
                <a:solidFill>
                  <a:srgbClr val="1F1F1F"/>
                </a:solidFill>
                <a:effectLst/>
                <a:latin typeface="var(--cds-font-family-source-sans-pro)"/>
              </a:rPr>
              <a:t>Un archivo .log es un archivo generado por computadora que registra eventos de sistemas operativos y otros programas de software.</a:t>
            </a:r>
          </a:p>
          <a:p>
            <a:pPr marL="0" indent="0">
              <a:buNone/>
            </a:pPr>
            <a:endParaRPr lang="es-MX" sz="2000" dirty="0"/>
          </a:p>
        </p:txBody>
      </p:sp>
    </p:spTree>
    <p:extLst>
      <p:ext uri="{BB962C8B-B14F-4D97-AF65-F5344CB8AC3E}">
        <p14:creationId xmlns:p14="http://schemas.microsoft.com/office/powerpoint/2010/main" val="1962096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59F2F34-B59D-BBF6-9395-31F69A2C59C3}"/>
              </a:ext>
            </a:extLst>
          </p:cNvPr>
          <p:cNvSpPr>
            <a:spLocks noGrp="1"/>
          </p:cNvSpPr>
          <p:nvPr>
            <p:ph idx="1"/>
          </p:nvPr>
        </p:nvSpPr>
        <p:spPr>
          <a:xfrm>
            <a:off x="443753" y="306107"/>
            <a:ext cx="11304494" cy="4351338"/>
          </a:xfrm>
        </p:spPr>
        <p:txBody>
          <a:bodyPr>
            <a:noAutofit/>
          </a:bodyPr>
          <a:lstStyle/>
          <a:p>
            <a:pPr marL="0" indent="0" algn="l">
              <a:buNone/>
            </a:pPr>
            <a:r>
              <a:rPr lang="es-MX" sz="2000" b="0" i="0" dirty="0">
                <a:solidFill>
                  <a:srgbClr val="1F1F1F"/>
                </a:solidFill>
                <a:effectLst/>
                <a:latin typeface="var(--cds-font-family-source-sans-pro)"/>
              </a:rPr>
              <a:t>Base R también tiene funciones para leer archivos, pero las funciones equivalentes en </a:t>
            </a:r>
            <a:r>
              <a:rPr lang="es-MX" sz="2000" b="0" i="0" dirty="0" err="1">
                <a:solidFill>
                  <a:srgbClr val="1F1F1F"/>
                </a:solidFill>
                <a:effectLst/>
                <a:latin typeface="var(--cds-font-family-source-sans-pro)"/>
              </a:rPr>
              <a:t>readr</a:t>
            </a:r>
            <a:r>
              <a:rPr lang="es-MX" sz="2000" b="0" i="0" dirty="0">
                <a:solidFill>
                  <a:srgbClr val="1F1F1F"/>
                </a:solidFill>
                <a:effectLst/>
                <a:latin typeface="var(--cds-font-family-source-sans-pro)"/>
              </a:rPr>
              <a:t> suelen ser </a:t>
            </a:r>
            <a:r>
              <a:rPr lang="es-MX" sz="2000" b="0" i="1" dirty="0">
                <a:solidFill>
                  <a:srgbClr val="1F1F1F"/>
                </a:solidFill>
                <a:effectLst/>
                <a:latin typeface="var(--cds-font-family-source-sans-pro)"/>
              </a:rPr>
              <a:t>mucho</a:t>
            </a:r>
            <a:r>
              <a:rPr lang="es-MX" sz="2000" b="0" i="0" dirty="0">
                <a:solidFill>
                  <a:srgbClr val="1F1F1F"/>
                </a:solidFill>
                <a:effectLst/>
                <a:latin typeface="var(--cds-font-family-source-sans-pro)"/>
              </a:rPr>
              <a:t> más rápidas. Además, producen </a:t>
            </a:r>
            <a:r>
              <a:rPr lang="es-MX" sz="2000" b="0" i="0" dirty="0" err="1">
                <a:solidFill>
                  <a:srgbClr val="1F1F1F"/>
                </a:solidFill>
                <a:effectLst/>
                <a:latin typeface="var(--cds-font-family-source-sans-pro)"/>
              </a:rPr>
              <a:t>tibbles</a:t>
            </a:r>
            <a:r>
              <a:rPr lang="es-MX" sz="2000" b="0" i="0" dirty="0">
                <a:solidFill>
                  <a:srgbClr val="1F1F1F"/>
                </a:solidFill>
                <a:effectLst/>
                <a:latin typeface="var(--cds-font-family-source-sans-pro)"/>
              </a:rPr>
              <a:t>, que son fáciles de usar y leer. </a:t>
            </a:r>
          </a:p>
          <a:p>
            <a:pPr marL="0" indent="0" algn="l">
              <a:buNone/>
            </a:pPr>
            <a:r>
              <a:rPr lang="es-MX" sz="2000" b="0" i="0" dirty="0">
                <a:solidFill>
                  <a:srgbClr val="1F1F1F"/>
                </a:solidFill>
                <a:effectLst/>
                <a:latin typeface="var(--cds-font-family-source-sans-pro)"/>
              </a:rPr>
              <a:t>El paquete </a:t>
            </a:r>
            <a:r>
              <a:rPr lang="es-MX" sz="2000" b="0" i="0" dirty="0" err="1">
                <a:solidFill>
                  <a:srgbClr val="1F1F1F"/>
                </a:solidFill>
                <a:effectLst/>
                <a:latin typeface="var(--cds-font-family-source-sans-pro)"/>
              </a:rPr>
              <a:t>readr</a:t>
            </a:r>
            <a:r>
              <a:rPr lang="es-MX" sz="2000" b="0" i="0" dirty="0">
                <a:solidFill>
                  <a:srgbClr val="1F1F1F"/>
                </a:solidFill>
                <a:effectLst/>
                <a:latin typeface="var(--cds-font-family-source-sans-pro)"/>
              </a:rPr>
              <a:t> forma parte del núcleo de </a:t>
            </a:r>
            <a:r>
              <a:rPr lang="es-MX" sz="2000" b="0" i="0" dirty="0" err="1">
                <a:solidFill>
                  <a:srgbClr val="1F1F1F"/>
                </a:solidFill>
                <a:effectLst/>
                <a:latin typeface="var(--cds-font-family-source-sans-pro)"/>
              </a:rPr>
              <a:t>tidyverse</a:t>
            </a:r>
            <a:r>
              <a:rPr lang="es-MX" sz="2000" b="0" i="0" dirty="0">
                <a:solidFill>
                  <a:srgbClr val="1F1F1F"/>
                </a:solidFill>
                <a:effectLst/>
                <a:latin typeface="var(--cds-font-family-source-sans-pro)"/>
              </a:rPr>
              <a:t>. Así que, si ya instalaste </a:t>
            </a:r>
            <a:r>
              <a:rPr lang="es-MX" sz="2000" b="0" i="0" dirty="0" err="1">
                <a:solidFill>
                  <a:srgbClr val="1F1F1F"/>
                </a:solidFill>
                <a:effectLst/>
                <a:latin typeface="var(--cds-font-family-source-sans-pro)"/>
              </a:rPr>
              <a:t>tidyverse</a:t>
            </a:r>
            <a:r>
              <a:rPr lang="es-MX" sz="2000" b="0" i="0" dirty="0">
                <a:solidFill>
                  <a:srgbClr val="1F1F1F"/>
                </a:solidFill>
                <a:effectLst/>
                <a:latin typeface="var(--cds-font-family-source-sans-pro)"/>
              </a:rPr>
              <a:t>, tienes lo que necesitas para empezar a trabajar con </a:t>
            </a:r>
            <a:r>
              <a:rPr lang="es-MX" sz="2000" b="0" i="0" dirty="0" err="1">
                <a:solidFill>
                  <a:srgbClr val="1F1F1F"/>
                </a:solidFill>
                <a:effectLst/>
                <a:latin typeface="var(--cds-font-family-source-sans-pro)"/>
              </a:rPr>
              <a:t>readr</a:t>
            </a:r>
            <a:r>
              <a:rPr lang="es-MX" sz="2000" b="0" i="0" dirty="0">
                <a:solidFill>
                  <a:srgbClr val="1F1F1F"/>
                </a:solidFill>
                <a:effectLst/>
                <a:latin typeface="var(--cds-font-family-source-sans-pro)"/>
              </a:rPr>
              <a:t>. Si no lo has hecho, puedes instalar </a:t>
            </a:r>
            <a:r>
              <a:rPr lang="es-MX" sz="2000" b="0" i="0" dirty="0" err="1">
                <a:solidFill>
                  <a:srgbClr val="1F1F1F"/>
                </a:solidFill>
                <a:effectLst/>
                <a:latin typeface="var(--cds-font-family-source-sans-pro)"/>
              </a:rPr>
              <a:t>tidyverse</a:t>
            </a:r>
            <a:r>
              <a:rPr lang="es-MX" sz="2000" b="0" i="0" dirty="0">
                <a:solidFill>
                  <a:srgbClr val="1F1F1F"/>
                </a:solidFill>
                <a:effectLst/>
                <a:latin typeface="var(--cds-font-family-source-sans-pro)"/>
              </a:rPr>
              <a:t> ahora. </a:t>
            </a:r>
          </a:p>
          <a:p>
            <a:pPr marL="0" indent="0" algn="l">
              <a:buNone/>
            </a:pPr>
            <a:r>
              <a:rPr lang="es-MX" sz="2000" b="1" i="0" dirty="0">
                <a:solidFill>
                  <a:srgbClr val="1F1F1F"/>
                </a:solidFill>
                <a:effectLst/>
                <a:latin typeface="unset"/>
              </a:rPr>
              <a:t>	Funciones </a:t>
            </a:r>
            <a:r>
              <a:rPr lang="es-MX" sz="2000" b="1" i="0" dirty="0" err="1">
                <a:solidFill>
                  <a:srgbClr val="1F1F1F"/>
                </a:solidFill>
                <a:effectLst/>
                <a:latin typeface="unset"/>
              </a:rPr>
              <a:t>readr</a:t>
            </a:r>
            <a:endParaRPr lang="es-MX" sz="2000" b="1"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El objetivo de </a:t>
            </a:r>
            <a:r>
              <a:rPr lang="es-MX" sz="2000" b="0" i="0" dirty="0" err="1">
                <a:solidFill>
                  <a:srgbClr val="1F1F1F"/>
                </a:solidFill>
                <a:effectLst/>
                <a:latin typeface="var(--cds-font-family-source-sans-pro)"/>
              </a:rPr>
              <a:t>readr</a:t>
            </a:r>
            <a:r>
              <a:rPr lang="es-MX" sz="2000" b="0" i="0" dirty="0">
                <a:solidFill>
                  <a:srgbClr val="1F1F1F"/>
                </a:solidFill>
                <a:effectLst/>
                <a:latin typeface="var(--cds-font-family-source-sans-pro)"/>
              </a:rPr>
              <a:t> es proporcionar una forma rápida y amigable de leer datos rectangulares. La función </a:t>
            </a:r>
            <a:r>
              <a:rPr lang="es-MX" sz="2000" b="0" i="0" dirty="0" err="1">
                <a:solidFill>
                  <a:srgbClr val="1F1F1F"/>
                </a:solidFill>
                <a:effectLst/>
                <a:latin typeface="var(--cds-font-family-source-sans-pro)"/>
              </a:rPr>
              <a:t>readr</a:t>
            </a:r>
            <a:r>
              <a:rPr lang="es-MX" sz="2000" b="0" i="0" dirty="0">
                <a:solidFill>
                  <a:srgbClr val="1F1F1F"/>
                </a:solidFill>
                <a:effectLst/>
                <a:latin typeface="var(--cds-font-family-source-sans-pro)"/>
              </a:rPr>
              <a:t> soporta varias funciones </a:t>
            </a:r>
            <a:r>
              <a:rPr lang="es-MX" sz="2000" b="0" i="0" dirty="0" err="1">
                <a:solidFill>
                  <a:srgbClr val="1F1F1F"/>
                </a:solidFill>
                <a:effectLst/>
                <a:latin typeface="var(--cds-font-family-source-sans-pro)"/>
              </a:rPr>
              <a:t>read</a:t>
            </a:r>
            <a:r>
              <a:rPr lang="es-MX" sz="2000" b="0" i="0" dirty="0">
                <a:solidFill>
                  <a:srgbClr val="1F1F1F"/>
                </a:solidFill>
                <a:effectLst/>
                <a:latin typeface="var(--cds-font-family-source-sans-pro)"/>
              </a:rPr>
              <a:t>_ . Cada función se refiere a un formato específico de archivo.</a:t>
            </a:r>
          </a:p>
          <a:p>
            <a:pPr algn="l">
              <a:spcAft>
                <a:spcPts val="750"/>
              </a:spcAft>
              <a:buFont typeface="Arial" panose="020B0604020202020204" pitchFamily="34" charset="0"/>
              <a:buChar char="•"/>
            </a:pPr>
            <a:r>
              <a:rPr lang="es-MX" sz="2000" b="1" i="0" dirty="0" err="1">
                <a:solidFill>
                  <a:srgbClr val="1F1F1F"/>
                </a:solidFill>
                <a:effectLst/>
                <a:latin typeface="Courier"/>
              </a:rPr>
              <a:t>read_csv</a:t>
            </a:r>
            <a:r>
              <a:rPr lang="es-MX" sz="2000" b="1" i="0" dirty="0">
                <a:solidFill>
                  <a:srgbClr val="1F1F1F"/>
                </a:solidFill>
                <a:effectLst/>
                <a:latin typeface="Courier"/>
              </a:rPr>
              <a:t>()</a:t>
            </a:r>
            <a:r>
              <a:rPr lang="es-MX" sz="2000" b="0" i="0" dirty="0">
                <a:solidFill>
                  <a:srgbClr val="1F1F1F"/>
                </a:solidFill>
                <a:effectLst/>
                <a:latin typeface="var(--cds-font-family-source-sans-pro)"/>
              </a:rPr>
              <a:t>: Archivos de valores separados por comas (.</a:t>
            </a:r>
            <a:r>
              <a:rPr lang="es-MX" sz="2000" b="0" i="0" dirty="0" err="1">
                <a:solidFill>
                  <a:srgbClr val="1F1F1F"/>
                </a:solidFill>
                <a:effectLst/>
                <a:latin typeface="var(--cds-font-family-source-sans-pro)"/>
              </a:rPr>
              <a:t>csv</a:t>
            </a:r>
            <a:r>
              <a:rPr lang="es-MX" sz="2000" b="0" i="0" dirty="0">
                <a:solidFill>
                  <a:srgbClr val="1F1F1F"/>
                </a:solidFill>
                <a:effectLst/>
                <a:latin typeface="var(--cds-font-family-source-sans-pro)"/>
              </a:rPr>
              <a:t>)</a:t>
            </a:r>
          </a:p>
          <a:p>
            <a:pPr algn="l">
              <a:spcAft>
                <a:spcPts val="750"/>
              </a:spcAft>
              <a:buFont typeface="Arial" panose="020B0604020202020204" pitchFamily="34" charset="0"/>
              <a:buChar char="•"/>
            </a:pPr>
            <a:r>
              <a:rPr lang="es-MX" sz="2000" b="1" i="0" dirty="0" err="1">
                <a:solidFill>
                  <a:srgbClr val="1F1F1F"/>
                </a:solidFill>
                <a:effectLst/>
                <a:latin typeface="Courier"/>
              </a:rPr>
              <a:t>read_tsv</a:t>
            </a:r>
            <a:r>
              <a:rPr lang="es-MX" sz="2000" b="1" i="0" dirty="0">
                <a:solidFill>
                  <a:srgbClr val="1F1F1F"/>
                </a:solidFill>
                <a:effectLst/>
                <a:latin typeface="Courier"/>
              </a:rPr>
              <a:t>()</a:t>
            </a:r>
            <a:r>
              <a:rPr lang="es-MX" sz="2000" b="0" i="0" dirty="0">
                <a:solidFill>
                  <a:srgbClr val="1F1F1F"/>
                </a:solidFill>
                <a:effectLst/>
                <a:latin typeface="var(--cds-font-family-source-sans-pro)"/>
              </a:rPr>
              <a:t>: Archivos de valores separados por tabuladores</a:t>
            </a:r>
          </a:p>
          <a:p>
            <a:pPr algn="l">
              <a:spcAft>
                <a:spcPts val="750"/>
              </a:spcAft>
              <a:buFont typeface="Arial" panose="020B0604020202020204" pitchFamily="34" charset="0"/>
              <a:buChar char="•"/>
            </a:pPr>
            <a:r>
              <a:rPr lang="es-MX" sz="2000" b="1" i="0" dirty="0" err="1">
                <a:solidFill>
                  <a:srgbClr val="1F1F1F"/>
                </a:solidFill>
                <a:effectLst/>
                <a:latin typeface="Courier"/>
              </a:rPr>
              <a:t>read_delim</a:t>
            </a:r>
            <a:r>
              <a:rPr lang="es-MX" sz="2000" b="1" i="0" dirty="0">
                <a:solidFill>
                  <a:srgbClr val="1F1F1F"/>
                </a:solidFill>
                <a:effectLst/>
                <a:latin typeface="Courier"/>
              </a:rPr>
              <a:t>()</a:t>
            </a:r>
            <a:r>
              <a:rPr lang="es-MX" sz="2000" b="0" i="0" dirty="0">
                <a:solidFill>
                  <a:srgbClr val="1F1F1F"/>
                </a:solidFill>
                <a:effectLst/>
                <a:latin typeface="var(--cds-font-family-source-sans-pro)"/>
              </a:rPr>
              <a:t>: Archivos delimitados en general</a:t>
            </a:r>
          </a:p>
          <a:p>
            <a:pPr algn="l">
              <a:spcAft>
                <a:spcPts val="750"/>
              </a:spcAft>
              <a:buFont typeface="Arial" panose="020B0604020202020204" pitchFamily="34" charset="0"/>
              <a:buChar char="•"/>
            </a:pPr>
            <a:r>
              <a:rPr lang="es-MX" sz="2000" b="1" i="0" dirty="0" err="1">
                <a:solidFill>
                  <a:srgbClr val="1F1F1F"/>
                </a:solidFill>
                <a:effectLst/>
                <a:latin typeface="Courier"/>
              </a:rPr>
              <a:t>read_fwf</a:t>
            </a:r>
            <a:r>
              <a:rPr lang="es-MX" sz="2000" b="1" i="0" dirty="0">
                <a:solidFill>
                  <a:srgbClr val="1F1F1F"/>
                </a:solidFill>
                <a:effectLst/>
                <a:latin typeface="Courier"/>
              </a:rPr>
              <a:t>()</a:t>
            </a:r>
            <a:r>
              <a:rPr lang="es-MX" sz="2000" b="0" i="0" dirty="0">
                <a:solidFill>
                  <a:srgbClr val="1F1F1F"/>
                </a:solidFill>
                <a:effectLst/>
                <a:latin typeface="var(--cds-font-family-source-sans-pro)"/>
              </a:rPr>
              <a:t>: Archivos de ancho fijo</a:t>
            </a:r>
          </a:p>
          <a:p>
            <a:pPr algn="l">
              <a:spcAft>
                <a:spcPts val="750"/>
              </a:spcAft>
              <a:buFont typeface="Arial" panose="020B0604020202020204" pitchFamily="34" charset="0"/>
              <a:buChar char="•"/>
            </a:pPr>
            <a:r>
              <a:rPr lang="es-MX" sz="2000" b="1" i="0" dirty="0" err="1">
                <a:solidFill>
                  <a:srgbClr val="1F1F1F"/>
                </a:solidFill>
                <a:effectLst/>
                <a:latin typeface="Courier"/>
              </a:rPr>
              <a:t>read_table</a:t>
            </a:r>
            <a:r>
              <a:rPr lang="es-MX" sz="2000" b="1" i="0" dirty="0">
                <a:solidFill>
                  <a:srgbClr val="1F1F1F"/>
                </a:solidFill>
                <a:effectLst/>
                <a:latin typeface="Courier"/>
              </a:rPr>
              <a:t>()</a:t>
            </a:r>
            <a:r>
              <a:rPr lang="es-MX" sz="2000" b="0" i="0" dirty="0">
                <a:solidFill>
                  <a:srgbClr val="1F1F1F"/>
                </a:solidFill>
                <a:effectLst/>
                <a:latin typeface="var(--cds-font-family-source-sans-pro)"/>
              </a:rPr>
              <a:t>: Archivos tabulares cuyas columnas están separadas por espacios en blanco</a:t>
            </a:r>
          </a:p>
          <a:p>
            <a:pPr algn="l">
              <a:spcAft>
                <a:spcPts val="750"/>
              </a:spcAft>
              <a:buFont typeface="Arial" panose="020B0604020202020204" pitchFamily="34" charset="0"/>
              <a:buChar char="•"/>
            </a:pPr>
            <a:r>
              <a:rPr lang="es-MX" sz="2000" b="1" i="0" dirty="0" err="1">
                <a:solidFill>
                  <a:srgbClr val="1F1F1F"/>
                </a:solidFill>
                <a:effectLst/>
                <a:latin typeface="Courier"/>
              </a:rPr>
              <a:t>read_log</a:t>
            </a:r>
            <a:r>
              <a:rPr lang="es-MX" sz="2000" b="1" i="0" dirty="0">
                <a:solidFill>
                  <a:srgbClr val="1F1F1F"/>
                </a:solidFill>
                <a:effectLst/>
                <a:latin typeface="Courier"/>
              </a:rPr>
              <a:t>()</a:t>
            </a:r>
            <a:r>
              <a:rPr lang="es-MX" sz="2000" b="0" i="0" dirty="0">
                <a:solidFill>
                  <a:srgbClr val="1F1F1F"/>
                </a:solidFill>
                <a:effectLst/>
                <a:latin typeface="var(--cds-font-family-source-sans-pro)"/>
              </a:rPr>
              <a:t>: Archivos de registro de la web</a:t>
            </a:r>
          </a:p>
          <a:p>
            <a:pPr marL="0" indent="0" algn="l">
              <a:spcAft>
                <a:spcPts val="750"/>
              </a:spcAft>
              <a:buNone/>
            </a:pPr>
            <a:r>
              <a:rPr lang="es-MX" sz="1800" b="0" i="0" dirty="0">
                <a:solidFill>
                  <a:srgbClr val="1F1F1F"/>
                </a:solidFill>
                <a:effectLst/>
                <a:latin typeface="Source Sans Pro" panose="020B0503030403020204" pitchFamily="34" charset="0"/>
              </a:rPr>
              <a:t>ejemplo. En el paréntesis, debes indicar la ruta del archivo. </a:t>
            </a:r>
            <a:r>
              <a:rPr lang="es-MX" sz="1800" b="1" i="0" dirty="0">
                <a:solidFill>
                  <a:srgbClr val="1F1F1F"/>
                </a:solidFill>
                <a:effectLst/>
                <a:latin typeface="Courier"/>
              </a:rPr>
              <a:t>“</a:t>
            </a:r>
            <a:r>
              <a:rPr lang="es-MX" sz="1800" b="1" i="0" dirty="0" err="1">
                <a:solidFill>
                  <a:srgbClr val="1F1F1F"/>
                </a:solidFill>
                <a:effectLst/>
                <a:latin typeface="Courier"/>
              </a:rPr>
              <a:t>readr_example</a:t>
            </a:r>
            <a:r>
              <a:rPr lang="es-MX" sz="1800" b="1" i="0" dirty="0">
                <a:solidFill>
                  <a:srgbClr val="1F1F1F"/>
                </a:solidFill>
                <a:effectLst/>
                <a:latin typeface="Courier"/>
              </a:rPr>
              <a:t>(“mtcars.csv”)</a:t>
            </a:r>
            <a:r>
              <a:rPr lang="es-MX" sz="1800" b="0" i="0" dirty="0">
                <a:solidFill>
                  <a:srgbClr val="1F1F1F"/>
                </a:solidFill>
                <a:effectLst/>
                <a:latin typeface="Source Sans Pro" panose="020B0503030403020204" pitchFamily="34" charset="0"/>
              </a:rPr>
              <a:t>. </a:t>
            </a:r>
            <a:endParaRPr lang="es-MX" b="0" i="0" dirty="0">
              <a:solidFill>
                <a:srgbClr val="1F1F1F"/>
              </a:solidFill>
              <a:effectLst/>
              <a:latin typeface="var(--cds-font-family-source-sans-pro)"/>
            </a:endParaRPr>
          </a:p>
          <a:p>
            <a:pPr marL="0" indent="0">
              <a:buNone/>
            </a:pPr>
            <a:endParaRPr lang="es-MX" sz="2000" dirty="0"/>
          </a:p>
        </p:txBody>
      </p:sp>
    </p:spTree>
    <p:extLst>
      <p:ext uri="{BB962C8B-B14F-4D97-AF65-F5344CB8AC3E}">
        <p14:creationId xmlns:p14="http://schemas.microsoft.com/office/powerpoint/2010/main" val="1986488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A518E12E-57ED-2F21-F01B-E6954E536F28}"/>
              </a:ext>
            </a:extLst>
          </p:cNvPr>
          <p:cNvSpPr>
            <a:spLocks noGrp="1"/>
          </p:cNvSpPr>
          <p:nvPr>
            <p:ph idx="1"/>
          </p:nvPr>
        </p:nvSpPr>
        <p:spPr>
          <a:xfrm>
            <a:off x="363069" y="319554"/>
            <a:ext cx="11255189" cy="6202270"/>
          </a:xfrm>
        </p:spPr>
        <p:txBody>
          <a:bodyPr>
            <a:normAutofit lnSpcReduction="10000"/>
          </a:bodyPr>
          <a:lstStyle/>
          <a:p>
            <a:pPr marL="0" indent="0" algn="l">
              <a:buNone/>
            </a:pPr>
            <a:r>
              <a:rPr lang="es-MX" sz="2400" b="1" dirty="0">
                <a:solidFill>
                  <a:srgbClr val="1F1F1F"/>
                </a:solidFill>
                <a:latin typeface="unset"/>
              </a:rPr>
              <a:t>			P</a:t>
            </a:r>
            <a:r>
              <a:rPr lang="es-MX" sz="2400" b="1" i="0" dirty="0">
                <a:solidFill>
                  <a:srgbClr val="1F1F1F"/>
                </a:solidFill>
                <a:effectLst/>
                <a:latin typeface="unset"/>
              </a:rPr>
              <a:t>aquete </a:t>
            </a:r>
            <a:r>
              <a:rPr lang="es-MX" sz="2400" b="1" i="0" dirty="0" err="1">
                <a:solidFill>
                  <a:srgbClr val="1F1F1F"/>
                </a:solidFill>
                <a:effectLst/>
                <a:latin typeface="unset"/>
              </a:rPr>
              <a:t>readxl</a:t>
            </a:r>
            <a:endParaRPr lang="es-MX" sz="2400" b="1" i="0" dirty="0">
              <a:solidFill>
                <a:srgbClr val="1F1F1F"/>
              </a:solidFill>
              <a:effectLst/>
              <a:latin typeface="var(--cds-font-family-source-sans-pro)"/>
            </a:endParaRPr>
          </a:p>
          <a:p>
            <a:pPr algn="l"/>
            <a:r>
              <a:rPr lang="es-MX" sz="2400" b="0" i="0" dirty="0">
                <a:solidFill>
                  <a:srgbClr val="1F1F1F"/>
                </a:solidFill>
                <a:effectLst/>
                <a:latin typeface="var(--cds-font-family-source-sans-pro)"/>
              </a:rPr>
              <a:t>Para importar datos de hojas de cálculo a R, puedes utilizar el paquete </a:t>
            </a:r>
            <a:r>
              <a:rPr lang="es-MX" sz="2400" b="0" i="0" dirty="0" err="1">
                <a:solidFill>
                  <a:srgbClr val="1F1F1F"/>
                </a:solidFill>
                <a:effectLst/>
                <a:latin typeface="var(--cds-font-family-source-sans-pro)"/>
              </a:rPr>
              <a:t>readxl</a:t>
            </a:r>
            <a:r>
              <a:rPr lang="es-MX" sz="2400" b="0" i="0" dirty="0">
                <a:solidFill>
                  <a:srgbClr val="1F1F1F"/>
                </a:solidFill>
                <a:effectLst/>
                <a:latin typeface="var(--cds-font-family-source-sans-pro)"/>
              </a:rPr>
              <a:t>. El paquete </a:t>
            </a:r>
            <a:r>
              <a:rPr lang="es-MX" sz="2400" b="0" i="0" dirty="0" err="1">
                <a:solidFill>
                  <a:srgbClr val="1F1F1F"/>
                </a:solidFill>
                <a:effectLst/>
                <a:latin typeface="var(--cds-font-family-source-sans-pro)"/>
              </a:rPr>
              <a:t>readxl</a:t>
            </a:r>
            <a:r>
              <a:rPr lang="es-MX" sz="2400" b="0" i="0" dirty="0">
                <a:solidFill>
                  <a:srgbClr val="1F1F1F"/>
                </a:solidFill>
                <a:effectLst/>
                <a:latin typeface="var(--cds-font-family-source-sans-pro)"/>
              </a:rPr>
              <a:t> facilita la transferencia de datos de Excel a R. </a:t>
            </a:r>
            <a:r>
              <a:rPr lang="es-MX" sz="2400" b="0" i="0" dirty="0" err="1">
                <a:solidFill>
                  <a:srgbClr val="1F1F1F"/>
                </a:solidFill>
                <a:effectLst/>
                <a:latin typeface="var(--cds-font-family-source-sans-pro)"/>
              </a:rPr>
              <a:t>Readxl</a:t>
            </a:r>
            <a:r>
              <a:rPr lang="es-MX" sz="2400" b="0" i="0" dirty="0">
                <a:solidFill>
                  <a:srgbClr val="1F1F1F"/>
                </a:solidFill>
                <a:effectLst/>
                <a:latin typeface="var(--cds-font-family-source-sans-pro)"/>
              </a:rPr>
              <a:t> admite tanto el formato de archivo .xls heredado como el moderno formato de archivo .xlsx basado en </a:t>
            </a:r>
            <a:r>
              <a:rPr lang="es-MX" sz="2400" b="0" i="0" dirty="0" err="1">
                <a:solidFill>
                  <a:srgbClr val="1F1F1F"/>
                </a:solidFill>
                <a:effectLst/>
                <a:latin typeface="var(--cds-font-family-source-sans-pro)"/>
              </a:rPr>
              <a:t>xml</a:t>
            </a:r>
            <a:r>
              <a:rPr lang="es-MX" sz="2400" b="0" i="0" dirty="0">
                <a:solidFill>
                  <a:srgbClr val="1F1F1F"/>
                </a:solidFill>
                <a:effectLst/>
                <a:latin typeface="var(--cds-font-family-source-sans-pro)"/>
              </a:rPr>
              <a:t>. </a:t>
            </a:r>
          </a:p>
          <a:p>
            <a:pPr algn="l"/>
            <a:r>
              <a:rPr lang="es-MX" sz="2400" b="0" i="0" dirty="0">
                <a:solidFill>
                  <a:srgbClr val="1F1F1F"/>
                </a:solidFill>
                <a:effectLst/>
                <a:latin typeface="var(--cds-font-family-source-sans-pro)"/>
              </a:rPr>
              <a:t>El paquete </a:t>
            </a:r>
            <a:r>
              <a:rPr lang="es-MX" sz="2400" b="0" i="0" dirty="0" err="1">
                <a:solidFill>
                  <a:srgbClr val="1F1F1F"/>
                </a:solidFill>
                <a:effectLst/>
                <a:latin typeface="var(--cds-font-family-source-sans-pro)"/>
              </a:rPr>
              <a:t>readxl</a:t>
            </a:r>
            <a:r>
              <a:rPr lang="es-MX" sz="2400" b="0" i="0" dirty="0">
                <a:solidFill>
                  <a:srgbClr val="1F1F1F"/>
                </a:solidFill>
                <a:effectLst/>
                <a:latin typeface="var(--cds-font-family-source-sans-pro)"/>
              </a:rPr>
              <a:t> forma parte de </a:t>
            </a:r>
            <a:r>
              <a:rPr lang="es-MX" sz="2400" b="0" i="0" dirty="0" err="1">
                <a:solidFill>
                  <a:srgbClr val="1F1F1F"/>
                </a:solidFill>
                <a:effectLst/>
                <a:latin typeface="var(--cds-font-family-source-sans-pro)"/>
              </a:rPr>
              <a:t>tidyverse</a:t>
            </a:r>
            <a:r>
              <a:rPr lang="es-MX" sz="2400" b="0" i="0" dirty="0">
                <a:solidFill>
                  <a:srgbClr val="1F1F1F"/>
                </a:solidFill>
                <a:effectLst/>
                <a:latin typeface="var(--cds-font-family-source-sans-pro)"/>
              </a:rPr>
              <a:t>, pero no es un paquete </a:t>
            </a:r>
            <a:r>
              <a:rPr lang="es-MX" sz="2400" b="0" i="1" dirty="0">
                <a:solidFill>
                  <a:srgbClr val="1F1F1F"/>
                </a:solidFill>
                <a:effectLst/>
                <a:latin typeface="var(--cds-font-family-source-sans-pro)"/>
              </a:rPr>
              <a:t>núcleo </a:t>
            </a:r>
            <a:r>
              <a:rPr lang="es-MX" sz="2400" b="0" i="0" dirty="0">
                <a:solidFill>
                  <a:srgbClr val="1F1F1F"/>
                </a:solidFill>
                <a:effectLst/>
                <a:latin typeface="var(--cds-font-family-source-sans-pro)"/>
              </a:rPr>
              <a:t>de </a:t>
            </a:r>
            <a:r>
              <a:rPr lang="es-MX" sz="2400" b="0" i="0" dirty="0" err="1">
                <a:solidFill>
                  <a:srgbClr val="1F1F1F"/>
                </a:solidFill>
                <a:effectLst/>
                <a:latin typeface="var(--cds-font-family-source-sans-pro)"/>
              </a:rPr>
              <a:t>tidyverse</a:t>
            </a:r>
            <a:r>
              <a:rPr lang="es-MX" sz="2400" b="0" i="0" dirty="0">
                <a:solidFill>
                  <a:srgbClr val="1F1F1F"/>
                </a:solidFill>
                <a:effectLst/>
                <a:latin typeface="var(--cds-font-family-source-sans-pro)"/>
              </a:rPr>
              <a:t>, por lo que es necesario cargar </a:t>
            </a:r>
            <a:r>
              <a:rPr lang="es-MX" sz="2400" b="0" i="0" dirty="0" err="1">
                <a:solidFill>
                  <a:srgbClr val="1F1F1F"/>
                </a:solidFill>
                <a:effectLst/>
                <a:latin typeface="var(--cds-font-family-source-sans-pro)"/>
              </a:rPr>
              <a:t>readxl</a:t>
            </a:r>
            <a:r>
              <a:rPr lang="es-MX" sz="2400" b="0" i="0" dirty="0">
                <a:solidFill>
                  <a:srgbClr val="1F1F1F"/>
                </a:solidFill>
                <a:effectLst/>
                <a:latin typeface="var(--cds-font-family-source-sans-pro)"/>
              </a:rPr>
              <a:t> en R mediante el uso de la función </a:t>
            </a:r>
            <a:r>
              <a:rPr lang="es-MX" sz="2400" b="0" i="0" dirty="0" err="1">
                <a:solidFill>
                  <a:srgbClr val="1F1F1F"/>
                </a:solidFill>
                <a:effectLst/>
                <a:latin typeface="var(--cds-font-family-source-sans-pro)"/>
              </a:rPr>
              <a:t>library</a:t>
            </a:r>
            <a:r>
              <a:rPr lang="es-MX" sz="2400" b="0" i="0" dirty="0">
                <a:solidFill>
                  <a:srgbClr val="1F1F1F"/>
                </a:solidFill>
                <a:effectLst/>
                <a:latin typeface="var(--cds-font-family-source-sans-pro)"/>
              </a:rPr>
              <a:t>().  </a:t>
            </a:r>
          </a:p>
          <a:p>
            <a:pPr marL="0" indent="0" algn="l">
              <a:buNone/>
            </a:pPr>
            <a:r>
              <a:rPr lang="es-MX" sz="2400" b="1" i="0" dirty="0" err="1">
                <a:solidFill>
                  <a:srgbClr val="1F1F1F"/>
                </a:solidFill>
                <a:effectLst/>
                <a:latin typeface="Courier"/>
              </a:rPr>
              <a:t>library</a:t>
            </a:r>
            <a:r>
              <a:rPr lang="es-MX" sz="2400" b="1" i="0" dirty="0">
                <a:solidFill>
                  <a:srgbClr val="1F1F1F"/>
                </a:solidFill>
                <a:effectLst/>
                <a:latin typeface="Courier"/>
              </a:rPr>
              <a:t>(</a:t>
            </a:r>
            <a:r>
              <a:rPr lang="es-MX" sz="2400" b="1" i="0" dirty="0" err="1">
                <a:solidFill>
                  <a:srgbClr val="1F1F1F"/>
                </a:solidFill>
                <a:effectLst/>
                <a:latin typeface="Courier"/>
              </a:rPr>
              <a:t>readxl</a:t>
            </a:r>
            <a:r>
              <a:rPr lang="es-MX" sz="2400" b="1" i="0" dirty="0">
                <a:solidFill>
                  <a:srgbClr val="1F1F1F"/>
                </a:solidFill>
                <a:effectLst/>
                <a:latin typeface="Courier"/>
              </a:rPr>
              <a:t>)</a:t>
            </a:r>
            <a:endParaRPr lang="es-MX" sz="2400" dirty="0"/>
          </a:p>
          <a:p>
            <a:pPr marL="0" indent="0" algn="l">
              <a:buNone/>
            </a:pPr>
            <a:r>
              <a:rPr lang="es-MX" sz="2000" b="1" i="0" dirty="0" err="1">
                <a:solidFill>
                  <a:srgbClr val="1F1F1F"/>
                </a:solidFill>
                <a:effectLst/>
                <a:latin typeface="Courier"/>
              </a:rPr>
              <a:t>read_excel</a:t>
            </a:r>
            <a:r>
              <a:rPr lang="es-MX" sz="2000" b="1" i="0" dirty="0">
                <a:solidFill>
                  <a:srgbClr val="1F1F1F"/>
                </a:solidFill>
                <a:effectLst/>
                <a:latin typeface="Courier"/>
              </a:rPr>
              <a:t>(</a:t>
            </a:r>
            <a:r>
              <a:rPr lang="es-MX" sz="2000" b="1" i="0" dirty="0" err="1">
                <a:solidFill>
                  <a:srgbClr val="1F1F1F"/>
                </a:solidFill>
                <a:effectLst/>
                <a:latin typeface="Courier"/>
              </a:rPr>
              <a:t>readxl_example</a:t>
            </a:r>
            <a:r>
              <a:rPr lang="es-MX" sz="2000" b="1" i="0" dirty="0">
                <a:solidFill>
                  <a:srgbClr val="1F1F1F"/>
                </a:solidFill>
                <a:effectLst/>
                <a:latin typeface="Courier"/>
              </a:rPr>
              <a:t>("type-me.xlsx"))</a:t>
            </a:r>
            <a:endParaRPr lang="es-MX" sz="2000" b="0" i="0" dirty="0">
              <a:solidFill>
                <a:srgbClr val="1F1F1F"/>
              </a:solidFill>
              <a:effectLst/>
              <a:latin typeface="var(--cds-font-family-source-sans-pro)"/>
            </a:endParaRPr>
          </a:p>
          <a:p>
            <a:pPr marL="0" indent="0" algn="l">
              <a:buNone/>
            </a:pPr>
            <a:r>
              <a:rPr lang="es-MX" sz="2000" b="0" i="0" dirty="0">
                <a:solidFill>
                  <a:srgbClr val="1F1F1F"/>
                </a:solidFill>
                <a:effectLst/>
                <a:latin typeface="var(--cds-font-family-source-sans-pro)"/>
              </a:rPr>
              <a:t>Puedes usar la función</a:t>
            </a:r>
            <a:r>
              <a:rPr lang="es-MX" sz="2000" b="0" i="0" u="sng" dirty="0">
                <a:solidFill>
                  <a:srgbClr val="1F1F1F"/>
                </a:solidFill>
                <a:effectLst/>
                <a:latin typeface="var(--cds-font-family-source-sans-pro)"/>
                <a:hlinkClick r:id="rId2"/>
              </a:rPr>
              <a:t> </a:t>
            </a:r>
            <a:r>
              <a:rPr lang="es-MX" sz="2000" b="0" i="0" u="sng" dirty="0" err="1">
                <a:solidFill>
                  <a:srgbClr val="1F1F1F"/>
                </a:solidFill>
                <a:effectLst/>
                <a:latin typeface="var(--cds-font-family-source-sans-pro)"/>
                <a:hlinkClick r:id="rId2"/>
              </a:rPr>
              <a:t>excel_sheets</a:t>
            </a:r>
            <a:r>
              <a:rPr lang="es-MX" sz="2000" b="0" i="0" u="sng" dirty="0">
                <a:solidFill>
                  <a:srgbClr val="1F1F1F"/>
                </a:solidFill>
                <a:effectLst/>
                <a:latin typeface="var(--cds-font-family-source-sans-pro)"/>
                <a:hlinkClick r:id="rId2"/>
              </a:rPr>
              <a:t>()</a:t>
            </a:r>
            <a:r>
              <a:rPr lang="es-MX" sz="2000" b="0" i="0" dirty="0">
                <a:solidFill>
                  <a:srgbClr val="1F1F1F"/>
                </a:solidFill>
                <a:effectLst/>
                <a:latin typeface="var(--cds-font-family-source-sans-pro)"/>
              </a:rPr>
              <a:t> para listar los nombres de las hojas individuales. </a:t>
            </a:r>
          </a:p>
          <a:p>
            <a:pPr marL="0" indent="0" algn="l">
              <a:buNone/>
            </a:pPr>
            <a:r>
              <a:rPr lang="es-MX" sz="2000" b="1" i="0" dirty="0">
                <a:solidFill>
                  <a:srgbClr val="1F1F1F"/>
                </a:solidFill>
                <a:effectLst/>
                <a:latin typeface="unset"/>
              </a:rPr>
              <a:t> </a:t>
            </a:r>
            <a:r>
              <a:rPr lang="es-MX" sz="2000" b="1" i="0" dirty="0" err="1">
                <a:solidFill>
                  <a:srgbClr val="1F1F1F"/>
                </a:solidFill>
                <a:effectLst/>
                <a:latin typeface="Courier"/>
              </a:rPr>
              <a:t>excel_sheets</a:t>
            </a:r>
            <a:r>
              <a:rPr lang="es-MX" sz="2000" b="1" i="0" dirty="0">
                <a:solidFill>
                  <a:srgbClr val="1F1F1F"/>
                </a:solidFill>
                <a:effectLst/>
                <a:latin typeface="Courier"/>
              </a:rPr>
              <a:t>(</a:t>
            </a:r>
            <a:r>
              <a:rPr lang="es-MX" sz="2000" b="1" i="0" dirty="0" err="1">
                <a:solidFill>
                  <a:srgbClr val="1F1F1F"/>
                </a:solidFill>
                <a:effectLst/>
                <a:latin typeface="Courier"/>
              </a:rPr>
              <a:t>readxl_example</a:t>
            </a:r>
            <a:r>
              <a:rPr lang="es-MX" sz="2000" b="1" i="0" dirty="0">
                <a:solidFill>
                  <a:srgbClr val="1F1F1F"/>
                </a:solidFill>
                <a:effectLst/>
                <a:latin typeface="Courier"/>
              </a:rPr>
              <a:t>("type-me.xlsx"))</a:t>
            </a:r>
          </a:p>
          <a:p>
            <a:pPr marL="0" indent="0" algn="l">
              <a:buNone/>
            </a:pPr>
            <a:r>
              <a:rPr lang="es-MX" sz="1400" b="1" i="0" dirty="0">
                <a:solidFill>
                  <a:srgbClr val="1F1F1F"/>
                </a:solidFill>
                <a:effectLst/>
                <a:latin typeface="unset"/>
              </a:rPr>
              <a:t>	</a:t>
            </a:r>
            <a:r>
              <a:rPr lang="es-MX" sz="1800" b="1" i="0" dirty="0">
                <a:solidFill>
                  <a:srgbClr val="1F1F1F"/>
                </a:solidFill>
                <a:effectLst/>
                <a:latin typeface="unset"/>
              </a:rPr>
              <a:t>	Recursos adicionales</a:t>
            </a:r>
            <a:endParaRPr lang="es-MX" sz="1800" b="1" i="0" dirty="0">
              <a:solidFill>
                <a:srgbClr val="1F1F1F"/>
              </a:solidFill>
              <a:effectLst/>
              <a:latin typeface="var(--cds-font-family-source-sans-pro)"/>
            </a:endParaRP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Si quieres aprender a usar las funciones de </a:t>
            </a:r>
            <a:r>
              <a:rPr lang="es-MX" sz="1800" b="0" i="0" dirty="0" err="1">
                <a:solidFill>
                  <a:srgbClr val="1F1F1F"/>
                </a:solidFill>
                <a:effectLst/>
                <a:latin typeface="var(--cds-font-family-source-sans-pro)"/>
              </a:rPr>
              <a:t>readr</a:t>
            </a:r>
            <a:r>
              <a:rPr lang="es-MX" sz="1800" b="0" i="0" dirty="0">
                <a:solidFill>
                  <a:srgbClr val="1F1F1F"/>
                </a:solidFill>
                <a:effectLst/>
                <a:latin typeface="var(--cds-font-family-source-sans-pro)"/>
              </a:rPr>
              <a:t> para trabajar con archivos más complejos, consulta el capítulo</a:t>
            </a:r>
            <a:r>
              <a:rPr lang="es-MX" sz="1800" b="0" i="0" u="sng" dirty="0">
                <a:solidFill>
                  <a:srgbClr val="1F1F1F"/>
                </a:solidFill>
                <a:effectLst/>
                <a:latin typeface="var(--cds-font-family-source-sans-pro)"/>
                <a:hlinkClick r:id="rId3"/>
              </a:rPr>
              <a:t> Importación de datos en R</a:t>
            </a:r>
            <a:r>
              <a:rPr lang="es-MX" sz="1800" b="0" i="0" u="sng" dirty="0">
                <a:solidFill>
                  <a:srgbClr val="1F1F1F"/>
                </a:solidFill>
                <a:effectLst/>
                <a:latin typeface="var(--cds-font-family-source-sans-pro)"/>
              </a:rPr>
              <a:t> </a:t>
            </a:r>
            <a:r>
              <a:rPr lang="es-MX" sz="1800" b="0" i="0" dirty="0">
                <a:solidFill>
                  <a:srgbClr val="1F1F1F"/>
                </a:solidFill>
                <a:effectLst/>
                <a:latin typeface="var(--cds-font-family-source-sans-pro)"/>
              </a:rPr>
              <a:t>del libro Ciencia de análisis de datos. Explora algunos de los problemas comunes que puedes encontrar al leer archivos, y cómo usar </a:t>
            </a:r>
            <a:r>
              <a:rPr lang="es-MX" sz="1800" b="0" i="0" dirty="0" err="1">
                <a:solidFill>
                  <a:srgbClr val="1F1F1F"/>
                </a:solidFill>
                <a:effectLst/>
                <a:latin typeface="var(--cds-font-family-source-sans-pro)"/>
              </a:rPr>
              <a:t>readr</a:t>
            </a:r>
            <a:r>
              <a:rPr lang="es-MX" sz="1800" b="0" i="0" dirty="0">
                <a:solidFill>
                  <a:srgbClr val="1F1F1F"/>
                </a:solidFill>
                <a:effectLst/>
                <a:latin typeface="var(--cds-font-family-source-sans-pro)"/>
              </a:rPr>
              <a:t> para solucionarlos. </a:t>
            </a:r>
          </a:p>
          <a:p>
            <a:pPr algn="l">
              <a:spcAft>
                <a:spcPts val="750"/>
              </a:spcAft>
              <a:buFont typeface="Arial" panose="020B0604020202020204" pitchFamily="34" charset="0"/>
              <a:buChar char="•"/>
            </a:pPr>
            <a:r>
              <a:rPr lang="es-MX" sz="1800" b="0" i="0" dirty="0">
                <a:solidFill>
                  <a:srgbClr val="1F1F1F"/>
                </a:solidFill>
                <a:effectLst/>
                <a:latin typeface="var(--cds-font-family-source-sans-pro)"/>
              </a:rPr>
              <a:t>El paquete "</a:t>
            </a:r>
            <a:r>
              <a:rPr lang="es-MX" sz="1800" b="0" i="0" dirty="0" err="1">
                <a:solidFill>
                  <a:srgbClr val="1F1F1F"/>
                </a:solidFill>
                <a:effectLst/>
                <a:latin typeface="var(--cds-font-family-source-sans-pro)"/>
              </a:rPr>
              <a:t>datasets</a:t>
            </a:r>
            <a:r>
              <a:rPr lang="es-MX" sz="1800" b="0" i="0" dirty="0">
                <a:solidFill>
                  <a:srgbClr val="1F1F1F"/>
                </a:solidFill>
                <a:effectLst/>
                <a:latin typeface="var(--cds-font-family-source-sans-pro)"/>
              </a:rPr>
              <a:t>" de R contiene muchos conjuntos de datos útiles precargados. Consulta</a:t>
            </a:r>
            <a:r>
              <a:rPr lang="es-MX" sz="1800" b="0" i="0" u="sng" dirty="0">
                <a:solidFill>
                  <a:srgbClr val="1F1F1F"/>
                </a:solidFill>
                <a:effectLst/>
                <a:latin typeface="var(--cds-font-family-source-sans-pro)"/>
                <a:hlinkClick r:id="rId4"/>
              </a:rPr>
              <a:t> El paquete de conjunto de datos de R</a:t>
            </a:r>
            <a:r>
              <a:rPr lang="es-MX" sz="1800" b="0" i="0" dirty="0">
                <a:solidFill>
                  <a:srgbClr val="1F1F1F"/>
                </a:solidFill>
                <a:effectLst/>
                <a:latin typeface="var(--cds-font-family-source-sans-pro)"/>
              </a:rPr>
              <a:t> para obtener una lista. La lista incluye enlaces a descripciones detalladas de cada conjunto de datos.</a:t>
            </a:r>
          </a:p>
          <a:p>
            <a:pPr marL="0" indent="0" algn="l">
              <a:buNone/>
            </a:pPr>
            <a:endParaRPr lang="es-MX" sz="2000" b="0" i="0" dirty="0">
              <a:solidFill>
                <a:srgbClr val="1F1F1F"/>
              </a:solidFill>
              <a:effectLst/>
              <a:latin typeface="var(--cds-font-family-source-sans-pro)"/>
            </a:endParaRPr>
          </a:p>
          <a:p>
            <a:pPr marL="0" indent="0">
              <a:buNone/>
            </a:pPr>
            <a:endParaRPr lang="es-MX" sz="2400" dirty="0"/>
          </a:p>
        </p:txBody>
      </p:sp>
    </p:spTree>
    <p:extLst>
      <p:ext uri="{BB962C8B-B14F-4D97-AF65-F5344CB8AC3E}">
        <p14:creationId xmlns:p14="http://schemas.microsoft.com/office/powerpoint/2010/main" val="308452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AA50366-08B2-8098-B517-DA4DE53BD991}"/>
              </a:ext>
            </a:extLst>
          </p:cNvPr>
          <p:cNvPicPr>
            <a:picLocks noChangeAspect="1"/>
          </p:cNvPicPr>
          <p:nvPr/>
        </p:nvPicPr>
        <p:blipFill>
          <a:blip r:embed="rId2"/>
          <a:stretch>
            <a:fillRect/>
          </a:stretch>
        </p:blipFill>
        <p:spPr>
          <a:xfrm>
            <a:off x="1928580" y="1069695"/>
            <a:ext cx="2382562" cy="4166229"/>
          </a:xfrm>
          <a:prstGeom prst="rect">
            <a:avLst/>
          </a:prstGeom>
        </p:spPr>
      </p:pic>
      <p:pic>
        <p:nvPicPr>
          <p:cNvPr id="8" name="Imagen 7">
            <a:extLst>
              <a:ext uri="{FF2B5EF4-FFF2-40B4-BE49-F238E27FC236}">
                <a16:creationId xmlns:a16="http://schemas.microsoft.com/office/drawing/2014/main" id="{9461807E-C59F-32F4-67B9-0CFE70C2D5C7}"/>
              </a:ext>
            </a:extLst>
          </p:cNvPr>
          <p:cNvPicPr>
            <a:picLocks noChangeAspect="1"/>
          </p:cNvPicPr>
          <p:nvPr/>
        </p:nvPicPr>
        <p:blipFill>
          <a:blip r:embed="rId3"/>
          <a:stretch>
            <a:fillRect/>
          </a:stretch>
        </p:blipFill>
        <p:spPr>
          <a:xfrm>
            <a:off x="5514915" y="714888"/>
            <a:ext cx="4220164" cy="3248478"/>
          </a:xfrm>
          <a:prstGeom prst="rect">
            <a:avLst/>
          </a:prstGeom>
        </p:spPr>
      </p:pic>
      <p:pic>
        <p:nvPicPr>
          <p:cNvPr id="10" name="Imagen 9">
            <a:extLst>
              <a:ext uri="{FF2B5EF4-FFF2-40B4-BE49-F238E27FC236}">
                <a16:creationId xmlns:a16="http://schemas.microsoft.com/office/drawing/2014/main" id="{B29C57D8-7077-2C7B-95F2-FCD246BE137F}"/>
              </a:ext>
            </a:extLst>
          </p:cNvPr>
          <p:cNvPicPr>
            <a:picLocks noChangeAspect="1"/>
          </p:cNvPicPr>
          <p:nvPr/>
        </p:nvPicPr>
        <p:blipFill>
          <a:blip r:embed="rId4"/>
          <a:stretch>
            <a:fillRect/>
          </a:stretch>
        </p:blipFill>
        <p:spPr>
          <a:xfrm>
            <a:off x="5514915" y="3963366"/>
            <a:ext cx="1935196" cy="672399"/>
          </a:xfrm>
          <a:prstGeom prst="rect">
            <a:avLst/>
          </a:prstGeom>
        </p:spPr>
      </p:pic>
      <p:pic>
        <p:nvPicPr>
          <p:cNvPr id="12" name="Imagen 11">
            <a:extLst>
              <a:ext uri="{FF2B5EF4-FFF2-40B4-BE49-F238E27FC236}">
                <a16:creationId xmlns:a16="http://schemas.microsoft.com/office/drawing/2014/main" id="{DC065132-ABCE-54DF-E59C-511DD6D4F266}"/>
              </a:ext>
            </a:extLst>
          </p:cNvPr>
          <p:cNvPicPr>
            <a:picLocks noChangeAspect="1"/>
          </p:cNvPicPr>
          <p:nvPr/>
        </p:nvPicPr>
        <p:blipFill>
          <a:blip r:embed="rId5"/>
          <a:stretch>
            <a:fillRect/>
          </a:stretch>
        </p:blipFill>
        <p:spPr>
          <a:xfrm>
            <a:off x="5539899" y="4635765"/>
            <a:ext cx="3277057" cy="600159"/>
          </a:xfrm>
          <a:prstGeom prst="rect">
            <a:avLst/>
          </a:prstGeom>
        </p:spPr>
      </p:pic>
      <p:sp>
        <p:nvSpPr>
          <p:cNvPr id="2" name="CuadroTexto 1">
            <a:extLst>
              <a:ext uri="{FF2B5EF4-FFF2-40B4-BE49-F238E27FC236}">
                <a16:creationId xmlns:a16="http://schemas.microsoft.com/office/drawing/2014/main" id="{09D6587A-2C5E-AAA2-A2A5-109966E1B050}"/>
              </a:ext>
            </a:extLst>
          </p:cNvPr>
          <p:cNvSpPr txBox="1"/>
          <p:nvPr/>
        </p:nvSpPr>
        <p:spPr>
          <a:xfrm>
            <a:off x="5539899" y="5903259"/>
            <a:ext cx="2434207" cy="369332"/>
          </a:xfrm>
          <a:prstGeom prst="rect">
            <a:avLst/>
          </a:prstGeom>
          <a:noFill/>
        </p:spPr>
        <p:txBody>
          <a:bodyPr wrap="square" rtlCol="0">
            <a:spAutoFit/>
          </a:bodyPr>
          <a:lstStyle/>
          <a:p>
            <a:r>
              <a:rPr lang="es-MX" dirty="0" err="1"/>
              <a:t>Clean_names</a:t>
            </a:r>
            <a:r>
              <a:rPr lang="es-MX"/>
              <a:t>()</a:t>
            </a:r>
          </a:p>
        </p:txBody>
      </p:sp>
    </p:spTree>
    <p:extLst>
      <p:ext uri="{BB962C8B-B14F-4D97-AF65-F5344CB8AC3E}">
        <p14:creationId xmlns:p14="http://schemas.microsoft.com/office/powerpoint/2010/main" val="336867614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26506</TotalTime>
  <Words>4001</Words>
  <Application>Microsoft Office PowerPoint</Application>
  <PresentationFormat>Panorámica</PresentationFormat>
  <Paragraphs>209</Paragraphs>
  <Slides>40</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40</vt:i4>
      </vt:variant>
    </vt:vector>
  </HeadingPairs>
  <TitlesOfParts>
    <vt:vector size="49" baseType="lpstr">
      <vt:lpstr>Aptos</vt:lpstr>
      <vt:lpstr>Aptos Display</vt:lpstr>
      <vt:lpstr>Arial</vt:lpstr>
      <vt:lpstr>Courier</vt:lpstr>
      <vt:lpstr>inherit</vt:lpstr>
      <vt:lpstr>Source Sans Pro</vt:lpstr>
      <vt:lpstr>unset</vt:lpstr>
      <vt:lpstr>var(--cds-font-family-source-sans-pro)</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Visualizaciones en R</vt:lpstr>
      <vt:lpstr>Presentación de PowerPoint</vt:lpstr>
      <vt:lpstr>Presentación de PowerPoint</vt:lpstr>
      <vt:lpstr>Presentación de PowerPoint</vt:lpstr>
      <vt:lpstr>Problemas comunes al visualizar en </vt:lpstr>
      <vt:lpstr>Presentación de PowerPoint</vt:lpstr>
      <vt:lpstr>Presentación de PowerPoint</vt:lpstr>
      <vt:lpstr>Suavizado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Jupyter Notebook: An Introduction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Idelfonso Iturbe Nepomuceno</dc:creator>
  <cp:lastModifiedBy>Idelfonso Iturbe Nepomuceno</cp:lastModifiedBy>
  <cp:revision>298</cp:revision>
  <dcterms:created xsi:type="dcterms:W3CDTF">2024-12-10T22:49:38Z</dcterms:created>
  <dcterms:modified xsi:type="dcterms:W3CDTF">2025-03-09T23:22:58Z</dcterms:modified>
</cp:coreProperties>
</file>